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525" r:id="rId3"/>
    <p:sldId id="503" r:id="rId4"/>
    <p:sldId id="524" r:id="rId5"/>
    <p:sldId id="318" r:id="rId6"/>
    <p:sldId id="520" r:id="rId7"/>
    <p:sldId id="542" r:id="rId8"/>
    <p:sldId id="472" r:id="rId9"/>
    <p:sldId id="498" r:id="rId10"/>
    <p:sldId id="266" r:id="rId11"/>
    <p:sldId id="267" r:id="rId12"/>
    <p:sldId id="268" r:id="rId13"/>
    <p:sldId id="269" r:id="rId14"/>
    <p:sldId id="526" r:id="rId15"/>
    <p:sldId id="521" r:id="rId16"/>
    <p:sldId id="449" r:id="rId17"/>
    <p:sldId id="531" r:id="rId18"/>
    <p:sldId id="532" r:id="rId19"/>
    <p:sldId id="533" r:id="rId20"/>
    <p:sldId id="534" r:id="rId21"/>
    <p:sldId id="535" r:id="rId22"/>
    <p:sldId id="536" r:id="rId23"/>
    <p:sldId id="537" r:id="rId24"/>
    <p:sldId id="530" r:id="rId25"/>
    <p:sldId id="539" r:id="rId26"/>
    <p:sldId id="538" r:id="rId27"/>
    <p:sldId id="541" r:id="rId28"/>
    <p:sldId id="527" r:id="rId29"/>
    <p:sldId id="528" r:id="rId30"/>
    <p:sldId id="529" r:id="rId3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A148"/>
    <a:srgbClr val="FAC97F"/>
    <a:srgbClr val="FFF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106" d="100"/>
          <a:sy n="106" d="100"/>
        </p:scale>
        <p:origin x="144" y="10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957C66-9ABD-E1B0-3426-3642E448D24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F0D3C43-B9D2-1F0B-F96F-153ACAD52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796FB8D-0365-9D00-E018-A777A9A4C667}"/>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529B6384-230F-87B2-0C7D-2DA04158E5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E9E253-C021-C6BB-2EFE-061DB5DC9A90}"/>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63897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3B184-FE63-9D1D-B680-F468DFC2890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0FC5AD6-5C56-B7F7-1F3D-A93240373A7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85A48EA-AD04-DC2F-9AB9-BD2B3C0F935D}"/>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675BB028-230D-89ED-6959-F9645B43915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66A103E-6B31-14A6-F134-DF19F5BFA668}"/>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429067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359C3-7896-90CB-4239-ED6271C769E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83627FF-3567-223E-C314-4700CE61F2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DF22713-0A41-94FC-F98F-1C681770D3F1}"/>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986879FF-837A-A949-FE20-C58D339BBDD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7EC2EE7-F278-0A8D-5A4A-02CA761EF1C1}"/>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851362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9127E-F59A-F749-E4E9-C42283D0EA4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D1E24CA-D619-3BEC-B464-6546BEC40C3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73059C7-D1EC-EE22-9092-AF615D20B50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FA6FC6E-F530-7D6C-6892-BDAFBCCED5FE}"/>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6" name="Fußzeilenplatzhalter 5">
            <a:extLst>
              <a:ext uri="{FF2B5EF4-FFF2-40B4-BE49-F238E27FC236}">
                <a16:creationId xmlns:a16="http://schemas.microsoft.com/office/drawing/2014/main" id="{46D2E280-671C-CAE4-7856-2326FC3BDB6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6BAC394-2CC5-1B04-83B3-602707BD5B93}"/>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24362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495F55-CB8B-BAFE-F76A-DDAD325D1D0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60F9C135-9F0B-AD31-19CD-6E70DA91F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CDFD6E0-CA3A-7482-0D33-9587BA7EBF9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B9F8B1F-5C8D-DFBE-7306-712A809575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2EE6FBF-36DE-66D6-331B-49BBBC39551C}"/>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8C0ED3D-F9AA-AB10-5D52-80BF0A97EB2F}"/>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8" name="Fußzeilenplatzhalter 7">
            <a:extLst>
              <a:ext uri="{FF2B5EF4-FFF2-40B4-BE49-F238E27FC236}">
                <a16:creationId xmlns:a16="http://schemas.microsoft.com/office/drawing/2014/main" id="{E5774F27-9FA7-81C8-0A48-CC0D1D4FC67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F1AE970-BAB3-682C-0753-A5494DEEE212}"/>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770210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16C9A0-96A2-B64E-0407-84321E33BC4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8D01FB8-8018-B3D0-2A8A-981C58419DED}"/>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4" name="Fußzeilenplatzhalter 3">
            <a:extLst>
              <a:ext uri="{FF2B5EF4-FFF2-40B4-BE49-F238E27FC236}">
                <a16:creationId xmlns:a16="http://schemas.microsoft.com/office/drawing/2014/main" id="{10CAA456-D7B3-38FD-5BA3-0E66C0AEECE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CD69A0E-8A1C-5BCD-EF4E-C49CDC8E7574}"/>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831965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9D6021D-E3EB-79F6-07F5-DD65B333ED63}"/>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3" name="Fußzeilenplatzhalter 2">
            <a:extLst>
              <a:ext uri="{FF2B5EF4-FFF2-40B4-BE49-F238E27FC236}">
                <a16:creationId xmlns:a16="http://schemas.microsoft.com/office/drawing/2014/main" id="{0119D7B8-8EC0-45E3-2CFE-3C27843DED4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9F487BC-7DC4-A064-CD72-6207572BD06C}"/>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9809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2B4304-E9DB-AC5F-D1FD-08243FCC950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062F63F-3E6E-DDE4-5BE5-2536D272D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33095A6-D5D8-0C0E-83B7-CE767158AF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8DB7A05-21C0-1CCB-5A41-57557D171A81}"/>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6" name="Fußzeilenplatzhalter 5">
            <a:extLst>
              <a:ext uri="{FF2B5EF4-FFF2-40B4-BE49-F238E27FC236}">
                <a16:creationId xmlns:a16="http://schemas.microsoft.com/office/drawing/2014/main" id="{3380AF3F-ED34-C476-2C88-0AA7109321C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D4F6248-5DE5-A914-7A57-9D5020F23234}"/>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803385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9B9774-6205-A410-A705-31350F6212E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597BC53-259B-55F0-6135-B87A2846E4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E18EACC-B73F-974A-0032-1131ED558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600336E-381A-F940-0F8E-6DEBD83C62FC}"/>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6" name="Fußzeilenplatzhalter 5">
            <a:extLst>
              <a:ext uri="{FF2B5EF4-FFF2-40B4-BE49-F238E27FC236}">
                <a16:creationId xmlns:a16="http://schemas.microsoft.com/office/drawing/2014/main" id="{3B074786-2795-63C9-BE4F-1CA80BB055F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A986369-5B37-7F7F-9C10-D4EA7384728C}"/>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307283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C9E3E-0F28-B6FA-EAD2-F72E8E537184}"/>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B5ECD49-4543-9E96-C8D9-D0AF4272180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859551-015F-D86C-B0C7-98BE2C723905}"/>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338A77F1-7F9C-9993-771C-4C311083CA9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E5FEE9D-F178-1AC8-E83D-BC9DB3FC8475}"/>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920411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CBAA49A-56B7-FC53-E5F2-C01D8E26EA1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2A230A4-2273-8642-3F8F-31F96801185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1D453E-DFCA-B75A-F20E-C912D14697E7}"/>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BC741F95-23DB-8A2A-3757-2091177197E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020BEC3-CBB4-9DFB-7C80-F3976A6B8815}"/>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73134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D06FA20-474E-6461-18C1-EFC18E3BD9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1DF35F4-DCB5-91E3-876D-A6B58DD70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5DCBC7-8485-22E1-8471-AF8D224267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D6AF4ADA-6B0A-75D5-BDDA-AED2E8C4B3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1C4FC070-2EAA-75AC-4C5A-C3FD74D001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702278-E815-46BE-9C99-5612FA380547}" type="slidenum">
              <a:rPr lang="de-DE" smtClean="0"/>
              <a:t>‹Nr.›</a:t>
            </a:fld>
            <a:endParaRPr lang="de-DE"/>
          </a:p>
        </p:txBody>
      </p:sp>
    </p:spTree>
    <p:extLst>
      <p:ext uri="{BB962C8B-B14F-4D97-AF65-F5344CB8AC3E}">
        <p14:creationId xmlns:p14="http://schemas.microsoft.com/office/powerpoint/2010/main" val="3879801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8F64AA-B504-9130-2F4E-F1BF2C1D5377}"/>
              </a:ext>
            </a:extLst>
          </p:cNvPr>
          <p:cNvSpPr>
            <a:spLocks noGrp="1"/>
          </p:cNvSpPr>
          <p:nvPr>
            <p:ph type="ctrTitle"/>
          </p:nvPr>
        </p:nvSpPr>
        <p:spPr/>
        <p:txBody>
          <a:bodyPr/>
          <a:lstStyle/>
          <a:p>
            <a:r>
              <a:rPr lang="de-DE" dirty="0"/>
              <a:t>Kursstunde 14</a:t>
            </a:r>
          </a:p>
        </p:txBody>
      </p:sp>
      <p:sp>
        <p:nvSpPr>
          <p:cNvPr id="3" name="Untertitel 2">
            <a:extLst>
              <a:ext uri="{FF2B5EF4-FFF2-40B4-BE49-F238E27FC236}">
                <a16:creationId xmlns:a16="http://schemas.microsoft.com/office/drawing/2014/main" id="{4F70C322-A9A8-120C-3B8C-6B5722C4AB2C}"/>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901652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E88562-5C84-57F9-DB80-A5E8836C0B44}"/>
              </a:ext>
            </a:extLst>
          </p:cNvPr>
          <p:cNvSpPr>
            <a:spLocks noGrp="1"/>
          </p:cNvSpPr>
          <p:nvPr>
            <p:ph type="title"/>
          </p:nvPr>
        </p:nvSpPr>
        <p:spPr/>
        <p:txBody>
          <a:bodyPr/>
          <a:lstStyle/>
          <a:p>
            <a:r>
              <a:rPr lang="de-DE" dirty="0"/>
              <a:t>Die Themen heute</a:t>
            </a:r>
          </a:p>
        </p:txBody>
      </p:sp>
      <p:sp>
        <p:nvSpPr>
          <p:cNvPr id="3" name="Inhaltsplatzhalter 2">
            <a:extLst>
              <a:ext uri="{FF2B5EF4-FFF2-40B4-BE49-F238E27FC236}">
                <a16:creationId xmlns:a16="http://schemas.microsoft.com/office/drawing/2014/main" id="{C0EDC9EC-6427-EF8B-56A5-D84C9BA78B1F}"/>
              </a:ext>
            </a:extLst>
          </p:cNvPr>
          <p:cNvSpPr>
            <a:spLocks noGrp="1"/>
          </p:cNvSpPr>
          <p:nvPr>
            <p:ph idx="1"/>
          </p:nvPr>
        </p:nvSpPr>
        <p:spPr>
          <a:xfrm>
            <a:off x="838200" y="1825625"/>
            <a:ext cx="4343400" cy="4351338"/>
          </a:xfrm>
        </p:spPr>
        <p:txBody>
          <a:bodyPr/>
          <a:lstStyle/>
          <a:p>
            <a:r>
              <a:rPr lang="de-DE" dirty="0"/>
              <a:t>Schlaf und Gewicht</a:t>
            </a:r>
          </a:p>
          <a:p>
            <a:r>
              <a:rPr lang="de-DE" dirty="0"/>
              <a:t>Tipps für besseren Schlaf</a:t>
            </a:r>
          </a:p>
          <a:p>
            <a:r>
              <a:rPr lang="de-DE" dirty="0"/>
              <a:t>Wiederholung: Krafttraining</a:t>
            </a:r>
          </a:p>
          <a:p>
            <a:r>
              <a:rPr lang="de-DE" dirty="0"/>
              <a:t>Zeitmanagement</a:t>
            </a:r>
          </a:p>
          <a:p>
            <a:r>
              <a:rPr lang="de-DE" dirty="0"/>
              <a:t>Zeitfresser im Alltag</a:t>
            </a:r>
          </a:p>
        </p:txBody>
      </p:sp>
      <p:pic>
        <p:nvPicPr>
          <p:cNvPr id="4" name="Grafik 3" descr="Rückansicht einer jungen Plus-Size-Frau im Pyjama, die morgens aufwacht. Attraktive kurvige Frauen fühlen sich glücklich und entspannen sich dann, dehnen den Körper nach dem Aufstehen aus dem Schlaf auf dem Bett im Schlafzimmer zu Hause. - Lizenzfrei Schlafen Stock-Foto">
            <a:extLst>
              <a:ext uri="{FF2B5EF4-FFF2-40B4-BE49-F238E27FC236}">
                <a16:creationId xmlns:a16="http://schemas.microsoft.com/office/drawing/2014/main" id="{3E0B3159-5982-65DE-E06D-D6416791E21D}"/>
              </a:ext>
            </a:extLst>
          </p:cNvPr>
          <p:cNvPicPr>
            <a:picLocks noChangeAspect="1"/>
          </p:cNvPicPr>
          <p:nvPr/>
        </p:nvPicPr>
        <p:blipFill>
          <a:blip r:embed="rId2"/>
          <a:srcRect l="9605" r="22476"/>
          <a:stretch>
            <a:fillRect/>
          </a:stretch>
        </p:blipFill>
        <p:spPr>
          <a:xfrm>
            <a:off x="5181600" y="-16488"/>
            <a:ext cx="7010400" cy="6874488"/>
          </a:xfrm>
          <a:prstGeom prst="rect">
            <a:avLst/>
          </a:prstGeom>
        </p:spPr>
      </p:pic>
      <p:sp>
        <p:nvSpPr>
          <p:cNvPr id="6" name="Textfeld 5">
            <a:extLst>
              <a:ext uri="{FF2B5EF4-FFF2-40B4-BE49-F238E27FC236}">
                <a16:creationId xmlns:a16="http://schemas.microsoft.com/office/drawing/2014/main" id="{28216906-07BE-4A68-79F3-4F2594EAF145}"/>
              </a:ext>
            </a:extLst>
          </p:cNvPr>
          <p:cNvSpPr txBox="1"/>
          <p:nvPr/>
        </p:nvSpPr>
        <p:spPr>
          <a:xfrm>
            <a:off x="5727700" y="7050385"/>
            <a:ext cx="6096000" cy="923330"/>
          </a:xfrm>
          <a:prstGeom prst="rect">
            <a:avLst/>
          </a:prstGeom>
          <a:noFill/>
        </p:spPr>
        <p:txBody>
          <a:bodyPr wrap="square">
            <a:spAutoFit/>
          </a:bodyPr>
          <a:lstStyle/>
          <a:p>
            <a:r>
              <a:rPr lang="de-DE" dirty="0"/>
              <a:t>https://www.istockphoto.com/de/foto/r%C3%BCckansicht-einer-jungen-plus-size-frau-im-pyjama-die-morgens-aufwacht-attraktive-gm2234446276-649876547</a:t>
            </a:r>
          </a:p>
        </p:txBody>
      </p:sp>
    </p:spTree>
    <p:extLst>
      <p:ext uri="{BB962C8B-B14F-4D97-AF65-F5344CB8AC3E}">
        <p14:creationId xmlns:p14="http://schemas.microsoft.com/office/powerpoint/2010/main" val="1797919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E22F-71BE-1BFE-2D62-85D45DA5F3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DA260-C3E3-56ED-379C-9700657D539E}"/>
              </a:ext>
            </a:extLst>
          </p:cNvPr>
          <p:cNvSpPr>
            <a:spLocks noGrp="1"/>
          </p:cNvSpPr>
          <p:nvPr>
            <p:ph type="title"/>
          </p:nvPr>
        </p:nvSpPr>
        <p:spPr/>
        <p:txBody>
          <a:bodyPr/>
          <a:lstStyle/>
          <a:p>
            <a:r>
              <a:rPr lang="de-DE" dirty="0"/>
              <a:t>MOVE-Challenge: Meine Gewichtskurve</a:t>
            </a:r>
          </a:p>
        </p:txBody>
      </p:sp>
      <p:sp>
        <p:nvSpPr>
          <p:cNvPr id="3" name="Inhaltsplatzhalter 2">
            <a:extLst>
              <a:ext uri="{FF2B5EF4-FFF2-40B4-BE49-F238E27FC236}">
                <a16:creationId xmlns:a16="http://schemas.microsoft.com/office/drawing/2014/main" id="{E59A6A98-ADF1-E566-D109-F68C7CAC08DE}"/>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D4A64DAF-4A1A-D75B-188F-115AA1414F87}"/>
              </a:ext>
            </a:extLst>
          </p:cNvPr>
          <p:cNvPicPr>
            <a:picLocks noChangeAspect="1"/>
          </p:cNvPicPr>
          <p:nvPr/>
        </p:nvPicPr>
        <p:blipFill>
          <a:blip r:embed="rId2"/>
          <a:srcRect t="19604"/>
          <a:stretch>
            <a:fillRect/>
          </a:stretch>
        </p:blipFill>
        <p:spPr>
          <a:xfrm>
            <a:off x="1551214" y="1887419"/>
            <a:ext cx="8460029" cy="4829066"/>
          </a:xfrm>
          <a:prstGeom prst="rect">
            <a:avLst/>
          </a:prstGeom>
        </p:spPr>
      </p:pic>
      <p:sp>
        <p:nvSpPr>
          <p:cNvPr id="6" name="Textfeld 5">
            <a:extLst>
              <a:ext uri="{FF2B5EF4-FFF2-40B4-BE49-F238E27FC236}">
                <a16:creationId xmlns:a16="http://schemas.microsoft.com/office/drawing/2014/main" id="{5B1D1425-0C7C-413A-BEAC-C598B754F725}"/>
              </a:ext>
            </a:extLst>
          </p:cNvPr>
          <p:cNvSpPr txBox="1"/>
          <p:nvPr/>
        </p:nvSpPr>
        <p:spPr>
          <a:xfrm>
            <a:off x="591459" y="13719"/>
            <a:ext cx="5861348" cy="369332"/>
          </a:xfrm>
          <a:prstGeom prst="rect">
            <a:avLst/>
          </a:prstGeom>
          <a:noFill/>
        </p:spPr>
        <p:txBody>
          <a:bodyPr wrap="none" rtlCol="0">
            <a:spAutoFit/>
          </a:bodyPr>
          <a:lstStyle/>
          <a:p>
            <a:r>
              <a:rPr lang="de-DE" i="1" dirty="0">
                <a:solidFill>
                  <a:srgbClr val="FF0000"/>
                </a:solidFill>
              </a:rPr>
              <a:t>An dieser Stelle bitte nur die Kurve bis Woche 40 zeichnen</a:t>
            </a:r>
          </a:p>
        </p:txBody>
      </p:sp>
    </p:spTree>
    <p:extLst>
      <p:ext uri="{BB962C8B-B14F-4D97-AF65-F5344CB8AC3E}">
        <p14:creationId xmlns:p14="http://schemas.microsoft.com/office/powerpoint/2010/main" val="88074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8B0A1-0D21-9880-7811-75E8A92A1B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6A37659-CD06-54CD-E2AF-9D250443BBBE}"/>
              </a:ext>
            </a:extLst>
          </p:cNvPr>
          <p:cNvSpPr>
            <a:spLocks noGrp="1"/>
          </p:cNvSpPr>
          <p:nvPr>
            <p:ph type="title"/>
          </p:nvPr>
        </p:nvSpPr>
        <p:spPr/>
        <p:txBody>
          <a:bodyPr/>
          <a:lstStyle/>
          <a:p>
            <a:r>
              <a:rPr lang="de-DE" dirty="0"/>
              <a:t>MOVE-Challenge: Meine Zufriedenheit</a:t>
            </a:r>
          </a:p>
        </p:txBody>
      </p:sp>
      <p:graphicFrame>
        <p:nvGraphicFramePr>
          <p:cNvPr id="9" name="Tabelle 8">
            <a:extLst>
              <a:ext uri="{FF2B5EF4-FFF2-40B4-BE49-F238E27FC236}">
                <a16:creationId xmlns:a16="http://schemas.microsoft.com/office/drawing/2014/main" id="{6F9DB8AB-82A0-C40E-A392-A7CB267B43C3}"/>
              </a:ext>
            </a:extLst>
          </p:cNvPr>
          <p:cNvGraphicFramePr>
            <a:graphicFrameLocks noGrp="1"/>
          </p:cNvGraphicFramePr>
          <p:nvPr/>
        </p:nvGraphicFramePr>
        <p:xfrm>
          <a:off x="972453" y="1902959"/>
          <a:ext cx="10247094" cy="3708400"/>
        </p:xfrm>
        <a:graphic>
          <a:graphicData uri="http://schemas.openxmlformats.org/drawingml/2006/table">
            <a:tbl>
              <a:tblPr firstRow="1" bandRow="1">
                <a:tableStyleId>{5940675A-B579-460E-94D1-54222C63F5DA}</a:tableStyleId>
              </a:tblPr>
              <a:tblGrid>
                <a:gridCol w="394119">
                  <a:extLst>
                    <a:ext uri="{9D8B030D-6E8A-4147-A177-3AD203B41FA5}">
                      <a16:colId xmlns:a16="http://schemas.microsoft.com/office/drawing/2014/main" val="2233812032"/>
                    </a:ext>
                  </a:extLst>
                </a:gridCol>
                <a:gridCol w="394119">
                  <a:extLst>
                    <a:ext uri="{9D8B030D-6E8A-4147-A177-3AD203B41FA5}">
                      <a16:colId xmlns:a16="http://schemas.microsoft.com/office/drawing/2014/main" val="3529999955"/>
                    </a:ext>
                  </a:extLst>
                </a:gridCol>
                <a:gridCol w="394119">
                  <a:extLst>
                    <a:ext uri="{9D8B030D-6E8A-4147-A177-3AD203B41FA5}">
                      <a16:colId xmlns:a16="http://schemas.microsoft.com/office/drawing/2014/main" val="2088661982"/>
                    </a:ext>
                  </a:extLst>
                </a:gridCol>
                <a:gridCol w="394119">
                  <a:extLst>
                    <a:ext uri="{9D8B030D-6E8A-4147-A177-3AD203B41FA5}">
                      <a16:colId xmlns:a16="http://schemas.microsoft.com/office/drawing/2014/main" val="1356711527"/>
                    </a:ext>
                  </a:extLst>
                </a:gridCol>
                <a:gridCol w="394119">
                  <a:extLst>
                    <a:ext uri="{9D8B030D-6E8A-4147-A177-3AD203B41FA5}">
                      <a16:colId xmlns:a16="http://schemas.microsoft.com/office/drawing/2014/main" val="2358358217"/>
                    </a:ext>
                  </a:extLst>
                </a:gridCol>
                <a:gridCol w="394119">
                  <a:extLst>
                    <a:ext uri="{9D8B030D-6E8A-4147-A177-3AD203B41FA5}">
                      <a16:colId xmlns:a16="http://schemas.microsoft.com/office/drawing/2014/main" val="3516678340"/>
                    </a:ext>
                  </a:extLst>
                </a:gridCol>
                <a:gridCol w="394119">
                  <a:extLst>
                    <a:ext uri="{9D8B030D-6E8A-4147-A177-3AD203B41FA5}">
                      <a16:colId xmlns:a16="http://schemas.microsoft.com/office/drawing/2014/main" val="4290971518"/>
                    </a:ext>
                  </a:extLst>
                </a:gridCol>
                <a:gridCol w="394119">
                  <a:extLst>
                    <a:ext uri="{9D8B030D-6E8A-4147-A177-3AD203B41FA5}">
                      <a16:colId xmlns:a16="http://schemas.microsoft.com/office/drawing/2014/main" val="1344825393"/>
                    </a:ext>
                  </a:extLst>
                </a:gridCol>
                <a:gridCol w="394119">
                  <a:extLst>
                    <a:ext uri="{9D8B030D-6E8A-4147-A177-3AD203B41FA5}">
                      <a16:colId xmlns:a16="http://schemas.microsoft.com/office/drawing/2014/main" val="3930909123"/>
                    </a:ext>
                  </a:extLst>
                </a:gridCol>
                <a:gridCol w="394119">
                  <a:extLst>
                    <a:ext uri="{9D8B030D-6E8A-4147-A177-3AD203B41FA5}">
                      <a16:colId xmlns:a16="http://schemas.microsoft.com/office/drawing/2014/main" val="199882858"/>
                    </a:ext>
                  </a:extLst>
                </a:gridCol>
                <a:gridCol w="394119">
                  <a:extLst>
                    <a:ext uri="{9D8B030D-6E8A-4147-A177-3AD203B41FA5}">
                      <a16:colId xmlns:a16="http://schemas.microsoft.com/office/drawing/2014/main" val="1006876811"/>
                    </a:ext>
                  </a:extLst>
                </a:gridCol>
                <a:gridCol w="394119">
                  <a:extLst>
                    <a:ext uri="{9D8B030D-6E8A-4147-A177-3AD203B41FA5}">
                      <a16:colId xmlns:a16="http://schemas.microsoft.com/office/drawing/2014/main" val="4257751211"/>
                    </a:ext>
                  </a:extLst>
                </a:gridCol>
                <a:gridCol w="394119">
                  <a:extLst>
                    <a:ext uri="{9D8B030D-6E8A-4147-A177-3AD203B41FA5}">
                      <a16:colId xmlns:a16="http://schemas.microsoft.com/office/drawing/2014/main" val="382921335"/>
                    </a:ext>
                  </a:extLst>
                </a:gridCol>
                <a:gridCol w="394119">
                  <a:extLst>
                    <a:ext uri="{9D8B030D-6E8A-4147-A177-3AD203B41FA5}">
                      <a16:colId xmlns:a16="http://schemas.microsoft.com/office/drawing/2014/main" val="3417062132"/>
                    </a:ext>
                  </a:extLst>
                </a:gridCol>
                <a:gridCol w="394119">
                  <a:extLst>
                    <a:ext uri="{9D8B030D-6E8A-4147-A177-3AD203B41FA5}">
                      <a16:colId xmlns:a16="http://schemas.microsoft.com/office/drawing/2014/main" val="3645980703"/>
                    </a:ext>
                  </a:extLst>
                </a:gridCol>
                <a:gridCol w="394119">
                  <a:extLst>
                    <a:ext uri="{9D8B030D-6E8A-4147-A177-3AD203B41FA5}">
                      <a16:colId xmlns:a16="http://schemas.microsoft.com/office/drawing/2014/main" val="1068102886"/>
                    </a:ext>
                  </a:extLst>
                </a:gridCol>
                <a:gridCol w="394119">
                  <a:extLst>
                    <a:ext uri="{9D8B030D-6E8A-4147-A177-3AD203B41FA5}">
                      <a16:colId xmlns:a16="http://schemas.microsoft.com/office/drawing/2014/main" val="2975158183"/>
                    </a:ext>
                  </a:extLst>
                </a:gridCol>
                <a:gridCol w="394119">
                  <a:extLst>
                    <a:ext uri="{9D8B030D-6E8A-4147-A177-3AD203B41FA5}">
                      <a16:colId xmlns:a16="http://schemas.microsoft.com/office/drawing/2014/main" val="1188515599"/>
                    </a:ext>
                  </a:extLst>
                </a:gridCol>
                <a:gridCol w="394119">
                  <a:extLst>
                    <a:ext uri="{9D8B030D-6E8A-4147-A177-3AD203B41FA5}">
                      <a16:colId xmlns:a16="http://schemas.microsoft.com/office/drawing/2014/main" val="3363442117"/>
                    </a:ext>
                  </a:extLst>
                </a:gridCol>
                <a:gridCol w="394119">
                  <a:extLst>
                    <a:ext uri="{9D8B030D-6E8A-4147-A177-3AD203B41FA5}">
                      <a16:colId xmlns:a16="http://schemas.microsoft.com/office/drawing/2014/main" val="876424543"/>
                    </a:ext>
                  </a:extLst>
                </a:gridCol>
                <a:gridCol w="394119">
                  <a:extLst>
                    <a:ext uri="{9D8B030D-6E8A-4147-A177-3AD203B41FA5}">
                      <a16:colId xmlns:a16="http://schemas.microsoft.com/office/drawing/2014/main" val="499759990"/>
                    </a:ext>
                  </a:extLst>
                </a:gridCol>
                <a:gridCol w="394119">
                  <a:extLst>
                    <a:ext uri="{9D8B030D-6E8A-4147-A177-3AD203B41FA5}">
                      <a16:colId xmlns:a16="http://schemas.microsoft.com/office/drawing/2014/main" val="3653499916"/>
                    </a:ext>
                  </a:extLst>
                </a:gridCol>
                <a:gridCol w="394119">
                  <a:extLst>
                    <a:ext uri="{9D8B030D-6E8A-4147-A177-3AD203B41FA5}">
                      <a16:colId xmlns:a16="http://schemas.microsoft.com/office/drawing/2014/main" val="3395168006"/>
                    </a:ext>
                  </a:extLst>
                </a:gridCol>
                <a:gridCol w="394119">
                  <a:extLst>
                    <a:ext uri="{9D8B030D-6E8A-4147-A177-3AD203B41FA5}">
                      <a16:colId xmlns:a16="http://schemas.microsoft.com/office/drawing/2014/main" val="1045726218"/>
                    </a:ext>
                  </a:extLst>
                </a:gridCol>
                <a:gridCol w="394119">
                  <a:extLst>
                    <a:ext uri="{9D8B030D-6E8A-4147-A177-3AD203B41FA5}">
                      <a16:colId xmlns:a16="http://schemas.microsoft.com/office/drawing/2014/main" val="3400441659"/>
                    </a:ext>
                  </a:extLst>
                </a:gridCol>
                <a:gridCol w="394119">
                  <a:extLst>
                    <a:ext uri="{9D8B030D-6E8A-4147-A177-3AD203B41FA5}">
                      <a16:colId xmlns:a16="http://schemas.microsoft.com/office/drawing/2014/main" val="1582085592"/>
                    </a:ext>
                  </a:extLst>
                </a:gridCol>
              </a:tblGrid>
              <a:tr h="370840">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790205112"/>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546341806"/>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058313929"/>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77882894"/>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62564283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35811684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16698581"/>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946441454"/>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254696405"/>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67638595"/>
                  </a:ext>
                </a:extLst>
              </a:tr>
            </a:tbl>
          </a:graphicData>
        </a:graphic>
      </p:graphicFrame>
      <p:sp>
        <p:nvSpPr>
          <p:cNvPr id="10" name="Textfeld 9">
            <a:extLst>
              <a:ext uri="{FF2B5EF4-FFF2-40B4-BE49-F238E27FC236}">
                <a16:creationId xmlns:a16="http://schemas.microsoft.com/office/drawing/2014/main" id="{CA254067-8E7E-ED4E-4294-C9DD91C2AA36}"/>
              </a:ext>
            </a:extLst>
          </p:cNvPr>
          <p:cNvSpPr txBox="1"/>
          <p:nvPr/>
        </p:nvSpPr>
        <p:spPr>
          <a:xfrm>
            <a:off x="478972" y="1690688"/>
            <a:ext cx="609600" cy="4154984"/>
          </a:xfrm>
          <a:prstGeom prst="rect">
            <a:avLst/>
          </a:prstGeom>
          <a:noFill/>
        </p:spPr>
        <p:txBody>
          <a:bodyPr wrap="square" rtlCol="0">
            <a:spAutoFit/>
          </a:bodyPr>
          <a:lstStyle/>
          <a:p>
            <a:pPr algn="ctr"/>
            <a:r>
              <a:rPr lang="de-DE" sz="2400" b="1" dirty="0">
                <a:solidFill>
                  <a:schemeClr val="accent5"/>
                </a:solidFill>
              </a:rPr>
              <a:t>10</a:t>
            </a:r>
          </a:p>
          <a:p>
            <a:pPr algn="ctr"/>
            <a:r>
              <a:rPr lang="de-DE" sz="2400" b="1" dirty="0">
                <a:solidFill>
                  <a:schemeClr val="accent5"/>
                </a:solidFill>
              </a:rPr>
              <a:t>9</a:t>
            </a:r>
          </a:p>
          <a:p>
            <a:pPr algn="ctr"/>
            <a:r>
              <a:rPr lang="de-DE" sz="2400" b="1" dirty="0">
                <a:solidFill>
                  <a:schemeClr val="accent5"/>
                </a:solidFill>
              </a:rPr>
              <a:t>8</a:t>
            </a:r>
          </a:p>
          <a:p>
            <a:pPr algn="ctr"/>
            <a:r>
              <a:rPr lang="de-DE" sz="2400" b="1" dirty="0">
                <a:solidFill>
                  <a:schemeClr val="accent5"/>
                </a:solidFill>
              </a:rPr>
              <a:t>7</a:t>
            </a:r>
          </a:p>
          <a:p>
            <a:pPr algn="ctr"/>
            <a:r>
              <a:rPr lang="de-DE" sz="2400" b="1" dirty="0">
                <a:solidFill>
                  <a:schemeClr val="accent5"/>
                </a:solidFill>
              </a:rPr>
              <a:t>6</a:t>
            </a:r>
          </a:p>
          <a:p>
            <a:pPr algn="ctr"/>
            <a:r>
              <a:rPr lang="de-DE" sz="2400" b="1" dirty="0">
                <a:solidFill>
                  <a:schemeClr val="accent5"/>
                </a:solidFill>
              </a:rPr>
              <a:t>5</a:t>
            </a:r>
          </a:p>
          <a:p>
            <a:pPr algn="ctr"/>
            <a:r>
              <a:rPr lang="de-DE" sz="2400" b="1" dirty="0">
                <a:solidFill>
                  <a:schemeClr val="accent5"/>
                </a:solidFill>
              </a:rPr>
              <a:t>4</a:t>
            </a:r>
          </a:p>
          <a:p>
            <a:pPr algn="ctr"/>
            <a:r>
              <a:rPr lang="de-DE" sz="2400" b="1" dirty="0">
                <a:solidFill>
                  <a:schemeClr val="accent5"/>
                </a:solidFill>
              </a:rPr>
              <a:t>3</a:t>
            </a:r>
          </a:p>
          <a:p>
            <a:pPr algn="ctr"/>
            <a:r>
              <a:rPr lang="de-DE" sz="2400" b="1" dirty="0">
                <a:solidFill>
                  <a:schemeClr val="accent5"/>
                </a:solidFill>
              </a:rPr>
              <a:t>2</a:t>
            </a:r>
          </a:p>
          <a:p>
            <a:pPr algn="ctr"/>
            <a:r>
              <a:rPr lang="de-DE" sz="2400" b="1" dirty="0">
                <a:solidFill>
                  <a:schemeClr val="accent5"/>
                </a:solidFill>
              </a:rPr>
              <a:t>1</a:t>
            </a:r>
          </a:p>
          <a:p>
            <a:pPr algn="ctr"/>
            <a:r>
              <a:rPr lang="de-DE" sz="2400" b="1" dirty="0">
                <a:solidFill>
                  <a:schemeClr val="accent5"/>
                </a:solidFill>
              </a:rPr>
              <a:t>0</a:t>
            </a:r>
          </a:p>
        </p:txBody>
      </p:sp>
      <p:sp>
        <p:nvSpPr>
          <p:cNvPr id="12" name="Textfeld 11">
            <a:extLst>
              <a:ext uri="{FF2B5EF4-FFF2-40B4-BE49-F238E27FC236}">
                <a16:creationId xmlns:a16="http://schemas.microsoft.com/office/drawing/2014/main" id="{4D15C2E0-98F9-D433-E98D-3AB04E4054DC}"/>
              </a:ext>
            </a:extLst>
          </p:cNvPr>
          <p:cNvSpPr txBox="1"/>
          <p:nvPr/>
        </p:nvSpPr>
        <p:spPr>
          <a:xfrm>
            <a:off x="11152415" y="1690688"/>
            <a:ext cx="609600" cy="4154984"/>
          </a:xfrm>
          <a:prstGeom prst="rect">
            <a:avLst/>
          </a:prstGeom>
          <a:noFill/>
        </p:spPr>
        <p:txBody>
          <a:bodyPr wrap="square" rtlCol="0">
            <a:spAutoFit/>
          </a:bodyPr>
          <a:lstStyle/>
          <a:p>
            <a:pPr algn="ctr"/>
            <a:r>
              <a:rPr lang="de-DE" sz="2400" b="1" dirty="0">
                <a:solidFill>
                  <a:schemeClr val="accent4"/>
                </a:solidFill>
              </a:rPr>
              <a:t>10</a:t>
            </a:r>
          </a:p>
          <a:p>
            <a:pPr algn="ctr"/>
            <a:r>
              <a:rPr lang="de-DE" sz="2400" b="1" dirty="0">
                <a:solidFill>
                  <a:schemeClr val="accent4"/>
                </a:solidFill>
              </a:rPr>
              <a:t>9</a:t>
            </a:r>
          </a:p>
          <a:p>
            <a:pPr algn="ctr"/>
            <a:r>
              <a:rPr lang="de-DE" sz="2400" b="1" dirty="0">
                <a:solidFill>
                  <a:schemeClr val="accent4"/>
                </a:solidFill>
              </a:rPr>
              <a:t>8</a:t>
            </a:r>
          </a:p>
          <a:p>
            <a:pPr algn="ctr"/>
            <a:r>
              <a:rPr lang="de-DE" sz="2400" b="1" dirty="0">
                <a:solidFill>
                  <a:schemeClr val="accent4"/>
                </a:solidFill>
              </a:rPr>
              <a:t>7</a:t>
            </a:r>
          </a:p>
          <a:p>
            <a:pPr algn="ctr"/>
            <a:r>
              <a:rPr lang="de-DE" sz="2400" b="1" dirty="0">
                <a:solidFill>
                  <a:schemeClr val="accent4"/>
                </a:solidFill>
              </a:rPr>
              <a:t>6</a:t>
            </a:r>
          </a:p>
          <a:p>
            <a:pPr algn="ctr"/>
            <a:r>
              <a:rPr lang="de-DE" sz="2400" b="1" dirty="0">
                <a:solidFill>
                  <a:schemeClr val="accent4"/>
                </a:solidFill>
              </a:rPr>
              <a:t>5</a:t>
            </a:r>
          </a:p>
          <a:p>
            <a:pPr algn="ctr"/>
            <a:r>
              <a:rPr lang="de-DE" sz="2400" b="1" dirty="0">
                <a:solidFill>
                  <a:schemeClr val="accent4"/>
                </a:solidFill>
              </a:rPr>
              <a:t>4</a:t>
            </a:r>
          </a:p>
          <a:p>
            <a:pPr algn="ctr"/>
            <a:r>
              <a:rPr lang="de-DE" sz="2400" b="1" dirty="0">
                <a:solidFill>
                  <a:schemeClr val="accent4"/>
                </a:solidFill>
              </a:rPr>
              <a:t>3</a:t>
            </a:r>
          </a:p>
          <a:p>
            <a:pPr algn="ctr"/>
            <a:r>
              <a:rPr lang="de-DE" sz="2400" b="1" dirty="0">
                <a:solidFill>
                  <a:schemeClr val="accent4"/>
                </a:solidFill>
              </a:rPr>
              <a:t>2</a:t>
            </a:r>
          </a:p>
          <a:p>
            <a:pPr algn="ctr"/>
            <a:r>
              <a:rPr lang="de-DE" sz="2400" b="1" dirty="0">
                <a:solidFill>
                  <a:schemeClr val="accent4"/>
                </a:solidFill>
              </a:rPr>
              <a:t>1</a:t>
            </a:r>
          </a:p>
          <a:p>
            <a:pPr algn="ctr"/>
            <a:r>
              <a:rPr lang="de-DE" sz="2400" b="1" dirty="0">
                <a:solidFill>
                  <a:schemeClr val="accent4"/>
                </a:solidFill>
              </a:rPr>
              <a:t>0</a:t>
            </a:r>
          </a:p>
        </p:txBody>
      </p:sp>
      <p:sp>
        <p:nvSpPr>
          <p:cNvPr id="13" name="Textfeld 12">
            <a:extLst>
              <a:ext uri="{FF2B5EF4-FFF2-40B4-BE49-F238E27FC236}">
                <a16:creationId xmlns:a16="http://schemas.microsoft.com/office/drawing/2014/main" id="{B90D6A8E-EF89-4329-2213-7E01F2BFE810}"/>
              </a:ext>
            </a:extLst>
          </p:cNvPr>
          <p:cNvSpPr txBox="1"/>
          <p:nvPr/>
        </p:nvSpPr>
        <p:spPr>
          <a:xfrm rot="16200000">
            <a:off x="-1749373" y="3522736"/>
            <a:ext cx="4312334" cy="369332"/>
          </a:xfrm>
          <a:prstGeom prst="rect">
            <a:avLst/>
          </a:prstGeom>
          <a:noFill/>
        </p:spPr>
        <p:txBody>
          <a:bodyPr wrap="none" rtlCol="0">
            <a:spAutoFit/>
          </a:bodyPr>
          <a:lstStyle/>
          <a:p>
            <a:r>
              <a:rPr lang="de-DE" b="1" dirty="0">
                <a:solidFill>
                  <a:schemeClr val="accent5"/>
                </a:solidFill>
              </a:rPr>
              <a:t>Zufriedenheit mit meinem Essverhalten</a:t>
            </a:r>
          </a:p>
        </p:txBody>
      </p:sp>
      <p:sp>
        <p:nvSpPr>
          <p:cNvPr id="15" name="Textfeld 14">
            <a:extLst>
              <a:ext uri="{FF2B5EF4-FFF2-40B4-BE49-F238E27FC236}">
                <a16:creationId xmlns:a16="http://schemas.microsoft.com/office/drawing/2014/main" id="{43DDED60-80A0-885D-6A2C-9351197A6ABF}"/>
              </a:ext>
            </a:extLst>
          </p:cNvPr>
          <p:cNvSpPr txBox="1"/>
          <p:nvPr/>
        </p:nvSpPr>
        <p:spPr>
          <a:xfrm rot="5400000">
            <a:off x="9216171" y="3583514"/>
            <a:ext cx="5138073" cy="369332"/>
          </a:xfrm>
          <a:prstGeom prst="rect">
            <a:avLst/>
          </a:prstGeom>
          <a:noFill/>
        </p:spPr>
        <p:txBody>
          <a:bodyPr wrap="none" rtlCol="0">
            <a:spAutoFit/>
          </a:bodyPr>
          <a:lstStyle/>
          <a:p>
            <a:r>
              <a:rPr lang="de-DE" b="1" dirty="0">
                <a:solidFill>
                  <a:schemeClr val="accent4"/>
                </a:solidFill>
              </a:rPr>
              <a:t>Zufriedenheit mit meinem Bewegungsverhalten</a:t>
            </a:r>
          </a:p>
        </p:txBody>
      </p:sp>
      <p:sp>
        <p:nvSpPr>
          <p:cNvPr id="16" name="Textfeld 15">
            <a:extLst>
              <a:ext uri="{FF2B5EF4-FFF2-40B4-BE49-F238E27FC236}">
                <a16:creationId xmlns:a16="http://schemas.microsoft.com/office/drawing/2014/main" id="{CFEC8AB3-012E-77BD-680F-DB45155C05E2}"/>
              </a:ext>
            </a:extLst>
          </p:cNvPr>
          <p:cNvSpPr txBox="1"/>
          <p:nvPr/>
        </p:nvSpPr>
        <p:spPr>
          <a:xfrm>
            <a:off x="838200" y="6012412"/>
            <a:ext cx="881010" cy="369332"/>
          </a:xfrm>
          <a:prstGeom prst="rect">
            <a:avLst/>
          </a:prstGeom>
          <a:noFill/>
        </p:spPr>
        <p:txBody>
          <a:bodyPr wrap="none" rtlCol="0">
            <a:spAutoFit/>
          </a:bodyPr>
          <a:lstStyle/>
          <a:p>
            <a:r>
              <a:rPr lang="de-DE" dirty="0"/>
              <a:t>Woche</a:t>
            </a:r>
          </a:p>
        </p:txBody>
      </p:sp>
      <p:sp>
        <p:nvSpPr>
          <p:cNvPr id="24" name="Textfeld 23">
            <a:extLst>
              <a:ext uri="{FF2B5EF4-FFF2-40B4-BE49-F238E27FC236}">
                <a16:creationId xmlns:a16="http://schemas.microsoft.com/office/drawing/2014/main" id="{6F3C970F-FC42-D089-7C65-4DA275141FD0}"/>
              </a:ext>
            </a:extLst>
          </p:cNvPr>
          <p:cNvSpPr txBox="1"/>
          <p:nvPr/>
        </p:nvSpPr>
        <p:spPr>
          <a:xfrm>
            <a:off x="591459" y="13719"/>
            <a:ext cx="5861348" cy="369332"/>
          </a:xfrm>
          <a:prstGeom prst="rect">
            <a:avLst/>
          </a:prstGeom>
          <a:noFill/>
        </p:spPr>
        <p:txBody>
          <a:bodyPr wrap="none" rtlCol="0">
            <a:spAutoFit/>
          </a:bodyPr>
          <a:lstStyle/>
          <a:p>
            <a:r>
              <a:rPr lang="de-DE" i="1" dirty="0">
                <a:solidFill>
                  <a:srgbClr val="FF0000"/>
                </a:solidFill>
              </a:rPr>
              <a:t>An dieser Stelle bitte nur die Kurve bis Woche 40 zeichnen</a:t>
            </a:r>
          </a:p>
        </p:txBody>
      </p:sp>
      <p:sp>
        <p:nvSpPr>
          <p:cNvPr id="26" name="Textfeld 25">
            <a:extLst>
              <a:ext uri="{FF2B5EF4-FFF2-40B4-BE49-F238E27FC236}">
                <a16:creationId xmlns:a16="http://schemas.microsoft.com/office/drawing/2014/main" id="{95D14D57-6AD9-95A3-EC38-406D25ADE207}"/>
              </a:ext>
            </a:extLst>
          </p:cNvPr>
          <p:cNvSpPr txBox="1"/>
          <p:nvPr/>
        </p:nvSpPr>
        <p:spPr>
          <a:xfrm>
            <a:off x="8584153" y="-5019"/>
            <a:ext cx="3607847" cy="923330"/>
          </a:xfrm>
          <a:prstGeom prst="rect">
            <a:avLst/>
          </a:prstGeom>
          <a:noFill/>
        </p:spPr>
        <p:txBody>
          <a:bodyPr wrap="none" rtlCol="0">
            <a:spAutoFit/>
          </a:bodyPr>
          <a:lstStyle/>
          <a:p>
            <a:r>
              <a:rPr lang="de-DE" i="1" dirty="0">
                <a:solidFill>
                  <a:srgbClr val="FF0000"/>
                </a:solidFill>
              </a:rPr>
              <a:t>Dieses Arbeitsblatt 2-mal erstellen</a:t>
            </a:r>
          </a:p>
          <a:p>
            <a:pPr marL="342900" indent="-342900">
              <a:buAutoNum type="arabicParenR"/>
            </a:pPr>
            <a:r>
              <a:rPr lang="de-DE" i="1" dirty="0">
                <a:solidFill>
                  <a:srgbClr val="FF0000"/>
                </a:solidFill>
              </a:rPr>
              <a:t>0-26. Woche</a:t>
            </a:r>
          </a:p>
          <a:p>
            <a:pPr marL="342900" indent="-342900">
              <a:buAutoNum type="arabicParenR"/>
            </a:pPr>
            <a:r>
              <a:rPr lang="de-DE" i="1" dirty="0">
                <a:solidFill>
                  <a:srgbClr val="FF0000"/>
                </a:solidFill>
              </a:rPr>
              <a:t>27-52. Woche</a:t>
            </a:r>
          </a:p>
        </p:txBody>
      </p:sp>
      <p:pic>
        <p:nvPicPr>
          <p:cNvPr id="5" name="Grafik 4">
            <a:extLst>
              <a:ext uri="{FF2B5EF4-FFF2-40B4-BE49-F238E27FC236}">
                <a16:creationId xmlns:a16="http://schemas.microsoft.com/office/drawing/2014/main" id="{31B12DBA-CA0B-A7F7-0A66-71124A441047}"/>
              </a:ext>
            </a:extLst>
          </p:cNvPr>
          <p:cNvPicPr>
            <a:picLocks noChangeAspect="1"/>
          </p:cNvPicPr>
          <p:nvPr/>
        </p:nvPicPr>
        <p:blipFill>
          <a:blip r:embed="rId2"/>
          <a:stretch>
            <a:fillRect/>
          </a:stretch>
        </p:blipFill>
        <p:spPr>
          <a:xfrm>
            <a:off x="698569" y="5509772"/>
            <a:ext cx="10843850" cy="671799"/>
          </a:xfrm>
          <a:prstGeom prst="rect">
            <a:avLst/>
          </a:prstGeom>
        </p:spPr>
      </p:pic>
      <p:sp>
        <p:nvSpPr>
          <p:cNvPr id="7" name="Freihandform: Form 6">
            <a:extLst>
              <a:ext uri="{FF2B5EF4-FFF2-40B4-BE49-F238E27FC236}">
                <a16:creationId xmlns:a16="http://schemas.microsoft.com/office/drawing/2014/main" id="{D524874E-C68D-C3E3-ED29-F1D3CCA77649}"/>
              </a:ext>
            </a:extLst>
          </p:cNvPr>
          <p:cNvSpPr/>
          <p:nvPr/>
        </p:nvSpPr>
        <p:spPr>
          <a:xfrm>
            <a:off x="968829" y="1850571"/>
            <a:ext cx="10276114" cy="1545772"/>
          </a:xfrm>
          <a:custGeom>
            <a:avLst/>
            <a:gdLst>
              <a:gd name="csX0" fmla="*/ 0 w 10276114"/>
              <a:gd name="csY0" fmla="*/ 440872 h 1545772"/>
              <a:gd name="csX1" fmla="*/ 81642 w 10276114"/>
              <a:gd name="csY1" fmla="*/ 337458 h 1545772"/>
              <a:gd name="csX2" fmla="*/ 125185 w 10276114"/>
              <a:gd name="csY2" fmla="*/ 293915 h 1545772"/>
              <a:gd name="csX3" fmla="*/ 163285 w 10276114"/>
              <a:gd name="csY3" fmla="*/ 239486 h 1545772"/>
              <a:gd name="csX4" fmla="*/ 217714 w 10276114"/>
              <a:gd name="csY4" fmla="*/ 174172 h 1545772"/>
              <a:gd name="csX5" fmla="*/ 239485 w 10276114"/>
              <a:gd name="csY5" fmla="*/ 141515 h 1545772"/>
              <a:gd name="csX6" fmla="*/ 255814 w 10276114"/>
              <a:gd name="csY6" fmla="*/ 114300 h 1545772"/>
              <a:gd name="csX7" fmla="*/ 283028 w 10276114"/>
              <a:gd name="csY7" fmla="*/ 97972 h 1545772"/>
              <a:gd name="csX8" fmla="*/ 304800 w 10276114"/>
              <a:gd name="csY8" fmla="*/ 70758 h 1545772"/>
              <a:gd name="csX9" fmla="*/ 342900 w 10276114"/>
              <a:gd name="csY9" fmla="*/ 43543 h 1545772"/>
              <a:gd name="csX10" fmla="*/ 359228 w 10276114"/>
              <a:gd name="csY10" fmla="*/ 38100 h 1545772"/>
              <a:gd name="csX11" fmla="*/ 462642 w 10276114"/>
              <a:gd name="csY11" fmla="*/ 48986 h 1545772"/>
              <a:gd name="csX12" fmla="*/ 500742 w 10276114"/>
              <a:gd name="csY12" fmla="*/ 54429 h 1545772"/>
              <a:gd name="csX13" fmla="*/ 533400 w 10276114"/>
              <a:gd name="csY13" fmla="*/ 59872 h 1545772"/>
              <a:gd name="csX14" fmla="*/ 696685 w 10276114"/>
              <a:gd name="csY14" fmla="*/ 65315 h 1545772"/>
              <a:gd name="csX15" fmla="*/ 762000 w 10276114"/>
              <a:gd name="csY15" fmla="*/ 76200 h 1545772"/>
              <a:gd name="csX16" fmla="*/ 783771 w 10276114"/>
              <a:gd name="csY16" fmla="*/ 87086 h 1545772"/>
              <a:gd name="csX17" fmla="*/ 816428 w 10276114"/>
              <a:gd name="csY17" fmla="*/ 174172 h 1545772"/>
              <a:gd name="csX18" fmla="*/ 838200 w 10276114"/>
              <a:gd name="csY18" fmla="*/ 206829 h 1545772"/>
              <a:gd name="csX19" fmla="*/ 870857 w 10276114"/>
              <a:gd name="csY19" fmla="*/ 359229 h 1545772"/>
              <a:gd name="csX20" fmla="*/ 887185 w 10276114"/>
              <a:gd name="csY20" fmla="*/ 440872 h 1545772"/>
              <a:gd name="csX21" fmla="*/ 914400 w 10276114"/>
              <a:gd name="csY21" fmla="*/ 620486 h 1545772"/>
              <a:gd name="csX22" fmla="*/ 936171 w 10276114"/>
              <a:gd name="csY22" fmla="*/ 729343 h 1545772"/>
              <a:gd name="csX23" fmla="*/ 947057 w 10276114"/>
              <a:gd name="csY23" fmla="*/ 800100 h 1545772"/>
              <a:gd name="csX24" fmla="*/ 968828 w 10276114"/>
              <a:gd name="csY24" fmla="*/ 876300 h 1545772"/>
              <a:gd name="csX25" fmla="*/ 1006928 w 10276114"/>
              <a:gd name="csY25" fmla="*/ 1066800 h 1545772"/>
              <a:gd name="csX26" fmla="*/ 1017814 w 10276114"/>
              <a:gd name="csY26" fmla="*/ 1148443 h 1545772"/>
              <a:gd name="csX27" fmla="*/ 1072242 w 10276114"/>
              <a:gd name="csY27" fmla="*/ 1328058 h 1545772"/>
              <a:gd name="csX28" fmla="*/ 1094014 w 10276114"/>
              <a:gd name="csY28" fmla="*/ 1371600 h 1545772"/>
              <a:gd name="csX29" fmla="*/ 1132114 w 10276114"/>
              <a:gd name="csY29" fmla="*/ 1442358 h 1545772"/>
              <a:gd name="csX30" fmla="*/ 1143000 w 10276114"/>
              <a:gd name="csY30" fmla="*/ 1469572 h 1545772"/>
              <a:gd name="csX31" fmla="*/ 1164771 w 10276114"/>
              <a:gd name="csY31" fmla="*/ 1502229 h 1545772"/>
              <a:gd name="csX32" fmla="*/ 1170214 w 10276114"/>
              <a:gd name="csY32" fmla="*/ 1524000 h 1545772"/>
              <a:gd name="csX33" fmla="*/ 1191985 w 10276114"/>
              <a:gd name="csY33" fmla="*/ 1529443 h 1545772"/>
              <a:gd name="csX34" fmla="*/ 1257300 w 10276114"/>
              <a:gd name="csY34" fmla="*/ 1540329 h 1545772"/>
              <a:gd name="csX35" fmla="*/ 1562100 w 10276114"/>
              <a:gd name="csY35" fmla="*/ 1545772 h 1545772"/>
              <a:gd name="csX36" fmla="*/ 1665514 w 10276114"/>
              <a:gd name="csY36" fmla="*/ 1453243 h 1545772"/>
              <a:gd name="csX37" fmla="*/ 1736271 w 10276114"/>
              <a:gd name="csY37" fmla="*/ 1382486 h 1545772"/>
              <a:gd name="csX38" fmla="*/ 1915885 w 10276114"/>
              <a:gd name="csY38" fmla="*/ 1240972 h 1545772"/>
              <a:gd name="csX39" fmla="*/ 1964871 w 10276114"/>
              <a:gd name="csY39" fmla="*/ 1191986 h 1545772"/>
              <a:gd name="csX40" fmla="*/ 2090057 w 10276114"/>
              <a:gd name="csY40" fmla="*/ 952500 h 1545772"/>
              <a:gd name="csX41" fmla="*/ 2198914 w 10276114"/>
              <a:gd name="csY41" fmla="*/ 734786 h 1545772"/>
              <a:gd name="csX42" fmla="*/ 2329542 w 10276114"/>
              <a:gd name="csY42" fmla="*/ 489858 h 1545772"/>
              <a:gd name="csX43" fmla="*/ 2345871 w 10276114"/>
              <a:gd name="csY43" fmla="*/ 451758 h 1545772"/>
              <a:gd name="csX44" fmla="*/ 2378528 w 10276114"/>
              <a:gd name="csY44" fmla="*/ 402772 h 1545772"/>
              <a:gd name="csX45" fmla="*/ 2449285 w 10276114"/>
              <a:gd name="csY45" fmla="*/ 538843 h 1545772"/>
              <a:gd name="csX46" fmla="*/ 2569028 w 10276114"/>
              <a:gd name="csY46" fmla="*/ 772886 h 1545772"/>
              <a:gd name="csX47" fmla="*/ 2601685 w 10276114"/>
              <a:gd name="csY47" fmla="*/ 838200 h 1545772"/>
              <a:gd name="csX48" fmla="*/ 2639785 w 10276114"/>
              <a:gd name="csY48" fmla="*/ 914400 h 1545772"/>
              <a:gd name="csX49" fmla="*/ 2650671 w 10276114"/>
              <a:gd name="csY49" fmla="*/ 947058 h 1545772"/>
              <a:gd name="csX50" fmla="*/ 2661557 w 10276114"/>
              <a:gd name="csY50" fmla="*/ 963386 h 1545772"/>
              <a:gd name="csX51" fmla="*/ 2683328 w 10276114"/>
              <a:gd name="csY51" fmla="*/ 1006929 h 1545772"/>
              <a:gd name="csX52" fmla="*/ 2699657 w 10276114"/>
              <a:gd name="csY52" fmla="*/ 1039586 h 1545772"/>
              <a:gd name="csX53" fmla="*/ 2721428 w 10276114"/>
              <a:gd name="csY53" fmla="*/ 1061358 h 1545772"/>
              <a:gd name="csX54" fmla="*/ 2737757 w 10276114"/>
              <a:gd name="csY54" fmla="*/ 1099458 h 1545772"/>
              <a:gd name="csX55" fmla="*/ 2743200 w 10276114"/>
              <a:gd name="csY55" fmla="*/ 1121229 h 1545772"/>
              <a:gd name="csX56" fmla="*/ 2759528 w 10276114"/>
              <a:gd name="csY56" fmla="*/ 1132115 h 1545772"/>
              <a:gd name="csX57" fmla="*/ 2781300 w 10276114"/>
              <a:gd name="csY57" fmla="*/ 1164772 h 1545772"/>
              <a:gd name="csX58" fmla="*/ 2922814 w 10276114"/>
              <a:gd name="csY58" fmla="*/ 1034143 h 1545772"/>
              <a:gd name="csX59" fmla="*/ 2982685 w 10276114"/>
              <a:gd name="csY59" fmla="*/ 974272 h 1545772"/>
              <a:gd name="csX60" fmla="*/ 3118757 w 10276114"/>
              <a:gd name="csY60" fmla="*/ 870858 h 1545772"/>
              <a:gd name="csX61" fmla="*/ 3129642 w 10276114"/>
              <a:gd name="csY61" fmla="*/ 854529 h 1545772"/>
              <a:gd name="csX62" fmla="*/ 3260271 w 10276114"/>
              <a:gd name="csY62" fmla="*/ 604158 h 1545772"/>
              <a:gd name="csX63" fmla="*/ 3390900 w 10276114"/>
              <a:gd name="csY63" fmla="*/ 299358 h 1545772"/>
              <a:gd name="csX64" fmla="*/ 3434442 w 10276114"/>
              <a:gd name="csY64" fmla="*/ 206829 h 1545772"/>
              <a:gd name="csX65" fmla="*/ 3467100 w 10276114"/>
              <a:gd name="csY65" fmla="*/ 136072 h 1545772"/>
              <a:gd name="csX66" fmla="*/ 3521528 w 10276114"/>
              <a:gd name="csY66" fmla="*/ 38100 h 1545772"/>
              <a:gd name="csX67" fmla="*/ 3526971 w 10276114"/>
              <a:gd name="csY67" fmla="*/ 21772 h 1545772"/>
              <a:gd name="csX68" fmla="*/ 3663042 w 10276114"/>
              <a:gd name="csY68" fmla="*/ 119743 h 1545772"/>
              <a:gd name="csX69" fmla="*/ 3810000 w 10276114"/>
              <a:gd name="csY69" fmla="*/ 234043 h 1545772"/>
              <a:gd name="csX70" fmla="*/ 3869871 w 10276114"/>
              <a:gd name="csY70" fmla="*/ 299358 h 1545772"/>
              <a:gd name="csX71" fmla="*/ 3880757 w 10276114"/>
              <a:gd name="csY71" fmla="*/ 315686 h 1545772"/>
              <a:gd name="csX72" fmla="*/ 3918857 w 10276114"/>
              <a:gd name="csY72" fmla="*/ 359229 h 1545772"/>
              <a:gd name="csX73" fmla="*/ 3940628 w 10276114"/>
              <a:gd name="csY73" fmla="*/ 386443 h 1545772"/>
              <a:gd name="csX74" fmla="*/ 3951514 w 10276114"/>
              <a:gd name="csY74" fmla="*/ 402772 h 1545772"/>
              <a:gd name="csX75" fmla="*/ 4147457 w 10276114"/>
              <a:gd name="csY75" fmla="*/ 566058 h 1545772"/>
              <a:gd name="csX76" fmla="*/ 4191000 w 10276114"/>
              <a:gd name="csY76" fmla="*/ 609600 h 1545772"/>
              <a:gd name="csX77" fmla="*/ 4229100 w 10276114"/>
              <a:gd name="csY77" fmla="*/ 636815 h 1545772"/>
              <a:gd name="csX78" fmla="*/ 4267200 w 10276114"/>
              <a:gd name="csY78" fmla="*/ 691243 h 1545772"/>
              <a:gd name="csX79" fmla="*/ 4299857 w 10276114"/>
              <a:gd name="csY79" fmla="*/ 713015 h 1545772"/>
              <a:gd name="csX80" fmla="*/ 4337957 w 10276114"/>
              <a:gd name="csY80" fmla="*/ 745672 h 1545772"/>
              <a:gd name="csX81" fmla="*/ 4724400 w 10276114"/>
              <a:gd name="csY81" fmla="*/ 751115 h 1545772"/>
              <a:gd name="csX82" fmla="*/ 4925785 w 10276114"/>
              <a:gd name="csY82" fmla="*/ 560615 h 1545772"/>
              <a:gd name="csX83" fmla="*/ 5034642 w 10276114"/>
              <a:gd name="csY83" fmla="*/ 484415 h 1545772"/>
              <a:gd name="csX84" fmla="*/ 5099957 w 10276114"/>
              <a:gd name="csY84" fmla="*/ 435429 h 1545772"/>
              <a:gd name="csX85" fmla="*/ 5143500 w 10276114"/>
              <a:gd name="csY85" fmla="*/ 402772 h 1545772"/>
              <a:gd name="csX86" fmla="*/ 5197928 w 10276114"/>
              <a:gd name="csY86" fmla="*/ 326572 h 1545772"/>
              <a:gd name="csX87" fmla="*/ 5252357 w 10276114"/>
              <a:gd name="csY87" fmla="*/ 272143 h 1545772"/>
              <a:gd name="csX88" fmla="*/ 5355771 w 10276114"/>
              <a:gd name="csY88" fmla="*/ 185058 h 1545772"/>
              <a:gd name="csX89" fmla="*/ 5437414 w 10276114"/>
              <a:gd name="csY89" fmla="*/ 103415 h 1545772"/>
              <a:gd name="csX90" fmla="*/ 5453742 w 10276114"/>
              <a:gd name="csY90" fmla="*/ 87086 h 1545772"/>
              <a:gd name="csX91" fmla="*/ 5475514 w 10276114"/>
              <a:gd name="csY91" fmla="*/ 76200 h 1545772"/>
              <a:gd name="csX92" fmla="*/ 5513614 w 10276114"/>
              <a:gd name="csY92" fmla="*/ 152400 h 1545772"/>
              <a:gd name="csX93" fmla="*/ 5617028 w 10276114"/>
              <a:gd name="csY93" fmla="*/ 321129 h 1545772"/>
              <a:gd name="csX94" fmla="*/ 5736771 w 10276114"/>
              <a:gd name="csY94" fmla="*/ 582386 h 1545772"/>
              <a:gd name="csX95" fmla="*/ 5812971 w 10276114"/>
              <a:gd name="csY95" fmla="*/ 772886 h 1545772"/>
              <a:gd name="csX96" fmla="*/ 5867400 w 10276114"/>
              <a:gd name="csY96" fmla="*/ 903515 h 1545772"/>
              <a:gd name="csX97" fmla="*/ 5910942 w 10276114"/>
              <a:gd name="csY97" fmla="*/ 1001486 h 1545772"/>
              <a:gd name="csX98" fmla="*/ 5932714 w 10276114"/>
              <a:gd name="csY98" fmla="*/ 1050472 h 1545772"/>
              <a:gd name="csX99" fmla="*/ 6161314 w 10276114"/>
              <a:gd name="csY99" fmla="*/ 892629 h 1545772"/>
              <a:gd name="csX100" fmla="*/ 6204857 w 10276114"/>
              <a:gd name="csY100" fmla="*/ 859972 h 1545772"/>
              <a:gd name="csX101" fmla="*/ 6275614 w 10276114"/>
              <a:gd name="csY101" fmla="*/ 789215 h 1545772"/>
              <a:gd name="csX102" fmla="*/ 6291942 w 10276114"/>
              <a:gd name="csY102" fmla="*/ 772886 h 1545772"/>
              <a:gd name="csX103" fmla="*/ 6765471 w 10276114"/>
              <a:gd name="csY103" fmla="*/ 745672 h 1545772"/>
              <a:gd name="csX104" fmla="*/ 6868885 w 10276114"/>
              <a:gd name="csY104" fmla="*/ 609600 h 1545772"/>
              <a:gd name="csX105" fmla="*/ 6923314 w 10276114"/>
              <a:gd name="csY105" fmla="*/ 527958 h 1545772"/>
              <a:gd name="csX106" fmla="*/ 6988628 w 10276114"/>
              <a:gd name="csY106" fmla="*/ 462643 h 1545772"/>
              <a:gd name="csX107" fmla="*/ 7048500 w 10276114"/>
              <a:gd name="csY107" fmla="*/ 375558 h 1545772"/>
              <a:gd name="csX108" fmla="*/ 7081157 w 10276114"/>
              <a:gd name="csY108" fmla="*/ 353786 h 1545772"/>
              <a:gd name="csX109" fmla="*/ 7113814 w 10276114"/>
              <a:gd name="csY109" fmla="*/ 326572 h 1545772"/>
              <a:gd name="csX110" fmla="*/ 7233557 w 10276114"/>
              <a:gd name="csY110" fmla="*/ 174172 h 1545772"/>
              <a:gd name="csX111" fmla="*/ 7342414 w 10276114"/>
              <a:gd name="csY111" fmla="*/ 76200 h 1545772"/>
              <a:gd name="csX112" fmla="*/ 7375071 w 10276114"/>
              <a:gd name="csY112" fmla="*/ 38100 h 1545772"/>
              <a:gd name="csX113" fmla="*/ 7391400 w 10276114"/>
              <a:gd name="csY113" fmla="*/ 27215 h 1545772"/>
              <a:gd name="csX114" fmla="*/ 7434942 w 10276114"/>
              <a:gd name="csY114" fmla="*/ 0 h 1545772"/>
              <a:gd name="csX115" fmla="*/ 7658100 w 10276114"/>
              <a:gd name="csY115" fmla="*/ 195943 h 1545772"/>
              <a:gd name="csX116" fmla="*/ 7701642 w 10276114"/>
              <a:gd name="csY116" fmla="*/ 234043 h 1545772"/>
              <a:gd name="csX117" fmla="*/ 7756071 w 10276114"/>
              <a:gd name="csY117" fmla="*/ 283029 h 1545772"/>
              <a:gd name="csX118" fmla="*/ 7788728 w 10276114"/>
              <a:gd name="csY118" fmla="*/ 337458 h 1545772"/>
              <a:gd name="csX119" fmla="*/ 7815942 w 10276114"/>
              <a:gd name="csY119" fmla="*/ 375558 h 1545772"/>
              <a:gd name="csX120" fmla="*/ 7826828 w 10276114"/>
              <a:gd name="csY120" fmla="*/ 397329 h 1545772"/>
              <a:gd name="csX121" fmla="*/ 7875814 w 10276114"/>
              <a:gd name="csY121" fmla="*/ 424543 h 1545772"/>
              <a:gd name="csX122" fmla="*/ 8343900 w 10276114"/>
              <a:gd name="csY122" fmla="*/ 413658 h 1545772"/>
              <a:gd name="csX123" fmla="*/ 8528957 w 10276114"/>
              <a:gd name="csY123" fmla="*/ 397329 h 1545772"/>
              <a:gd name="csX124" fmla="*/ 8926285 w 10276114"/>
              <a:gd name="csY124" fmla="*/ 408215 h 1545772"/>
              <a:gd name="csX125" fmla="*/ 8958942 w 10276114"/>
              <a:gd name="csY125" fmla="*/ 413658 h 1545772"/>
              <a:gd name="csX126" fmla="*/ 9002485 w 10276114"/>
              <a:gd name="csY126" fmla="*/ 419100 h 1545772"/>
              <a:gd name="csX127" fmla="*/ 9018814 w 10276114"/>
              <a:gd name="csY127" fmla="*/ 424543 h 1545772"/>
              <a:gd name="csX128" fmla="*/ 9040585 w 10276114"/>
              <a:gd name="csY128" fmla="*/ 435429 h 1545772"/>
              <a:gd name="csX129" fmla="*/ 9138557 w 10276114"/>
              <a:gd name="csY129" fmla="*/ 342900 h 1545772"/>
              <a:gd name="csX130" fmla="*/ 9187542 w 10276114"/>
              <a:gd name="csY130" fmla="*/ 288472 h 1545772"/>
              <a:gd name="csX131" fmla="*/ 9241971 w 10276114"/>
              <a:gd name="csY131" fmla="*/ 234043 h 1545772"/>
              <a:gd name="csX132" fmla="*/ 9274628 w 10276114"/>
              <a:gd name="csY132" fmla="*/ 179615 h 1545772"/>
              <a:gd name="csX133" fmla="*/ 9323614 w 10276114"/>
              <a:gd name="csY133" fmla="*/ 130629 h 1545772"/>
              <a:gd name="csX134" fmla="*/ 9339942 w 10276114"/>
              <a:gd name="csY134" fmla="*/ 119743 h 1545772"/>
              <a:gd name="csX135" fmla="*/ 9361714 w 10276114"/>
              <a:gd name="csY135" fmla="*/ 92529 h 1545772"/>
              <a:gd name="csX136" fmla="*/ 9378042 w 10276114"/>
              <a:gd name="csY136" fmla="*/ 81643 h 1545772"/>
              <a:gd name="csX137" fmla="*/ 9416142 w 10276114"/>
              <a:gd name="csY137" fmla="*/ 54429 h 1545772"/>
              <a:gd name="csX138" fmla="*/ 9432471 w 10276114"/>
              <a:gd name="csY138" fmla="*/ 48986 h 1545772"/>
              <a:gd name="csX139" fmla="*/ 9459685 w 10276114"/>
              <a:gd name="csY139" fmla="*/ 65315 h 1545772"/>
              <a:gd name="csX140" fmla="*/ 9535885 w 10276114"/>
              <a:gd name="csY140" fmla="*/ 130629 h 1545772"/>
              <a:gd name="csX141" fmla="*/ 9557657 w 10276114"/>
              <a:gd name="csY141" fmla="*/ 168729 h 1545772"/>
              <a:gd name="csX142" fmla="*/ 9590314 w 10276114"/>
              <a:gd name="csY142" fmla="*/ 201386 h 1545772"/>
              <a:gd name="csX143" fmla="*/ 9622971 w 10276114"/>
              <a:gd name="csY143" fmla="*/ 239486 h 1545772"/>
              <a:gd name="csX144" fmla="*/ 9720942 w 10276114"/>
              <a:gd name="csY144" fmla="*/ 332015 h 1545772"/>
              <a:gd name="csX145" fmla="*/ 9759042 w 10276114"/>
              <a:gd name="csY145" fmla="*/ 386443 h 1545772"/>
              <a:gd name="csX146" fmla="*/ 9802585 w 10276114"/>
              <a:gd name="csY146" fmla="*/ 424543 h 1545772"/>
              <a:gd name="csX147" fmla="*/ 9818914 w 10276114"/>
              <a:gd name="csY147" fmla="*/ 429986 h 1545772"/>
              <a:gd name="csX148" fmla="*/ 9993085 w 10276114"/>
              <a:gd name="csY148" fmla="*/ 272143 h 1545772"/>
              <a:gd name="csX149" fmla="*/ 10063842 w 10276114"/>
              <a:gd name="csY149" fmla="*/ 223158 h 1545772"/>
              <a:gd name="csX150" fmla="*/ 10189028 w 10276114"/>
              <a:gd name="csY150" fmla="*/ 125186 h 1545772"/>
              <a:gd name="csX151" fmla="*/ 10259785 w 10276114"/>
              <a:gd name="csY151" fmla="*/ 70758 h 1545772"/>
              <a:gd name="csX152" fmla="*/ 10276114 w 10276114"/>
              <a:gd name="csY152" fmla="*/ 54429 h 1545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0276114" h="1545772">
                <a:moveTo>
                  <a:pt x="0" y="440872"/>
                </a:moveTo>
                <a:cubicBezTo>
                  <a:pt x="30854" y="389448"/>
                  <a:pt x="17937" y="407534"/>
                  <a:pt x="81642" y="337458"/>
                </a:cubicBezTo>
                <a:cubicBezTo>
                  <a:pt x="95450" y="322270"/>
                  <a:pt x="112044" y="309684"/>
                  <a:pt x="125185" y="293915"/>
                </a:cubicBezTo>
                <a:cubicBezTo>
                  <a:pt x="139363" y="276902"/>
                  <a:pt x="149744" y="257010"/>
                  <a:pt x="163285" y="239486"/>
                </a:cubicBezTo>
                <a:cubicBezTo>
                  <a:pt x="180614" y="217061"/>
                  <a:pt x="201994" y="197752"/>
                  <a:pt x="217714" y="174172"/>
                </a:cubicBezTo>
                <a:cubicBezTo>
                  <a:pt x="224971" y="163286"/>
                  <a:pt x="232461" y="152553"/>
                  <a:pt x="239485" y="141515"/>
                </a:cubicBezTo>
                <a:cubicBezTo>
                  <a:pt x="245165" y="132590"/>
                  <a:pt x="248333" y="121781"/>
                  <a:pt x="255814" y="114300"/>
                </a:cubicBezTo>
                <a:cubicBezTo>
                  <a:pt x="263294" y="106820"/>
                  <a:pt x="273957" y="103415"/>
                  <a:pt x="283028" y="97972"/>
                </a:cubicBezTo>
                <a:cubicBezTo>
                  <a:pt x="290285" y="88901"/>
                  <a:pt x="296585" y="78973"/>
                  <a:pt x="304800" y="70758"/>
                </a:cubicBezTo>
                <a:cubicBezTo>
                  <a:pt x="307267" y="68291"/>
                  <a:pt x="336717" y="46634"/>
                  <a:pt x="342900" y="43543"/>
                </a:cubicBezTo>
                <a:cubicBezTo>
                  <a:pt x="348031" y="40977"/>
                  <a:pt x="353785" y="39914"/>
                  <a:pt x="359228" y="38100"/>
                </a:cubicBezTo>
                <a:lnTo>
                  <a:pt x="462642" y="48986"/>
                </a:lnTo>
                <a:cubicBezTo>
                  <a:pt x="475372" y="50577"/>
                  <a:pt x="488062" y="52478"/>
                  <a:pt x="500742" y="54429"/>
                </a:cubicBezTo>
                <a:cubicBezTo>
                  <a:pt x="511650" y="56107"/>
                  <a:pt x="522381" y="59260"/>
                  <a:pt x="533400" y="59872"/>
                </a:cubicBezTo>
                <a:cubicBezTo>
                  <a:pt x="587775" y="62893"/>
                  <a:pt x="642257" y="63501"/>
                  <a:pt x="696685" y="65315"/>
                </a:cubicBezTo>
                <a:cubicBezTo>
                  <a:pt x="718457" y="68943"/>
                  <a:pt x="740587" y="70847"/>
                  <a:pt x="762000" y="76200"/>
                </a:cubicBezTo>
                <a:cubicBezTo>
                  <a:pt x="769871" y="78168"/>
                  <a:pt x="778703" y="80750"/>
                  <a:pt x="783771" y="87086"/>
                </a:cubicBezTo>
                <a:cubicBezTo>
                  <a:pt x="817261" y="128950"/>
                  <a:pt x="796970" y="128772"/>
                  <a:pt x="816428" y="174172"/>
                </a:cubicBezTo>
                <a:cubicBezTo>
                  <a:pt x="821582" y="186197"/>
                  <a:pt x="830943" y="195943"/>
                  <a:pt x="838200" y="206829"/>
                </a:cubicBezTo>
                <a:cubicBezTo>
                  <a:pt x="865399" y="306562"/>
                  <a:pt x="846950" y="231724"/>
                  <a:pt x="870857" y="359229"/>
                </a:cubicBezTo>
                <a:cubicBezTo>
                  <a:pt x="875972" y="386507"/>
                  <a:pt x="882622" y="413496"/>
                  <a:pt x="887185" y="440872"/>
                </a:cubicBezTo>
                <a:cubicBezTo>
                  <a:pt x="897140" y="500603"/>
                  <a:pt x="902524" y="561107"/>
                  <a:pt x="914400" y="620486"/>
                </a:cubicBezTo>
                <a:cubicBezTo>
                  <a:pt x="921657" y="656772"/>
                  <a:pt x="929551" y="692936"/>
                  <a:pt x="936171" y="729343"/>
                </a:cubicBezTo>
                <a:cubicBezTo>
                  <a:pt x="940440" y="752821"/>
                  <a:pt x="941880" y="776805"/>
                  <a:pt x="947057" y="800100"/>
                </a:cubicBezTo>
                <a:cubicBezTo>
                  <a:pt x="952787" y="825887"/>
                  <a:pt x="961571" y="850900"/>
                  <a:pt x="968828" y="876300"/>
                </a:cubicBezTo>
                <a:cubicBezTo>
                  <a:pt x="993704" y="1075300"/>
                  <a:pt x="960611" y="841830"/>
                  <a:pt x="1006928" y="1066800"/>
                </a:cubicBezTo>
                <a:cubicBezTo>
                  <a:pt x="1012464" y="1093691"/>
                  <a:pt x="1012430" y="1121521"/>
                  <a:pt x="1017814" y="1148443"/>
                </a:cubicBezTo>
                <a:cubicBezTo>
                  <a:pt x="1024352" y="1181134"/>
                  <a:pt x="1060137" y="1303848"/>
                  <a:pt x="1072242" y="1328058"/>
                </a:cubicBezTo>
                <a:cubicBezTo>
                  <a:pt x="1079499" y="1342572"/>
                  <a:pt x="1087835" y="1356595"/>
                  <a:pt x="1094014" y="1371600"/>
                </a:cubicBezTo>
                <a:cubicBezTo>
                  <a:pt x="1121419" y="1438154"/>
                  <a:pt x="1093502" y="1403746"/>
                  <a:pt x="1132114" y="1442358"/>
                </a:cubicBezTo>
                <a:cubicBezTo>
                  <a:pt x="1135743" y="1451429"/>
                  <a:pt x="1138322" y="1460995"/>
                  <a:pt x="1143000" y="1469572"/>
                </a:cubicBezTo>
                <a:cubicBezTo>
                  <a:pt x="1149265" y="1481057"/>
                  <a:pt x="1164771" y="1502229"/>
                  <a:pt x="1164771" y="1502229"/>
                </a:cubicBezTo>
                <a:cubicBezTo>
                  <a:pt x="1166585" y="1509486"/>
                  <a:pt x="1164925" y="1518711"/>
                  <a:pt x="1170214" y="1524000"/>
                </a:cubicBezTo>
                <a:cubicBezTo>
                  <a:pt x="1175503" y="1529289"/>
                  <a:pt x="1184633" y="1528064"/>
                  <a:pt x="1191985" y="1529443"/>
                </a:cubicBezTo>
                <a:cubicBezTo>
                  <a:pt x="1213679" y="1533511"/>
                  <a:pt x="1235249" y="1539356"/>
                  <a:pt x="1257300" y="1540329"/>
                </a:cubicBezTo>
                <a:cubicBezTo>
                  <a:pt x="1358817" y="1544808"/>
                  <a:pt x="1460500" y="1543958"/>
                  <a:pt x="1562100" y="1545772"/>
                </a:cubicBezTo>
                <a:cubicBezTo>
                  <a:pt x="1596571" y="1514929"/>
                  <a:pt x="1631769" y="1484879"/>
                  <a:pt x="1665514" y="1453243"/>
                </a:cubicBezTo>
                <a:cubicBezTo>
                  <a:pt x="1689848" y="1430430"/>
                  <a:pt x="1710160" y="1403241"/>
                  <a:pt x="1736271" y="1382486"/>
                </a:cubicBezTo>
                <a:cubicBezTo>
                  <a:pt x="2021729" y="1155584"/>
                  <a:pt x="1796948" y="1367343"/>
                  <a:pt x="1915885" y="1240972"/>
                </a:cubicBezTo>
                <a:cubicBezTo>
                  <a:pt x="1931712" y="1224156"/>
                  <a:pt x="1954173" y="1212451"/>
                  <a:pt x="1964871" y="1191986"/>
                </a:cubicBezTo>
                <a:cubicBezTo>
                  <a:pt x="2006600" y="1112157"/>
                  <a:pt x="2048776" y="1032561"/>
                  <a:pt x="2090057" y="952500"/>
                </a:cubicBezTo>
                <a:lnTo>
                  <a:pt x="2198914" y="734786"/>
                </a:lnTo>
                <a:cubicBezTo>
                  <a:pt x="2256508" y="641197"/>
                  <a:pt x="2276875" y="612745"/>
                  <a:pt x="2329542" y="489858"/>
                </a:cubicBezTo>
                <a:cubicBezTo>
                  <a:pt x="2334985" y="477158"/>
                  <a:pt x="2338909" y="463693"/>
                  <a:pt x="2345871" y="451758"/>
                </a:cubicBezTo>
                <a:cubicBezTo>
                  <a:pt x="2416338" y="330957"/>
                  <a:pt x="2331976" y="495871"/>
                  <a:pt x="2378528" y="402772"/>
                </a:cubicBezTo>
                <a:cubicBezTo>
                  <a:pt x="2454497" y="522151"/>
                  <a:pt x="2380402" y="398618"/>
                  <a:pt x="2449285" y="538843"/>
                </a:cubicBezTo>
                <a:cubicBezTo>
                  <a:pt x="2487922" y="617498"/>
                  <a:pt x="2529271" y="694791"/>
                  <a:pt x="2569028" y="772886"/>
                </a:cubicBezTo>
                <a:cubicBezTo>
                  <a:pt x="2580071" y="794578"/>
                  <a:pt x="2593138" y="815409"/>
                  <a:pt x="2601685" y="838200"/>
                </a:cubicBezTo>
                <a:cubicBezTo>
                  <a:pt x="2649600" y="965969"/>
                  <a:pt x="2586635" y="808098"/>
                  <a:pt x="2639785" y="914400"/>
                </a:cubicBezTo>
                <a:cubicBezTo>
                  <a:pt x="2644917" y="924663"/>
                  <a:pt x="2646011" y="936572"/>
                  <a:pt x="2650671" y="947058"/>
                </a:cubicBezTo>
                <a:cubicBezTo>
                  <a:pt x="2653328" y="953036"/>
                  <a:pt x="2658425" y="957643"/>
                  <a:pt x="2661557" y="963386"/>
                </a:cubicBezTo>
                <a:cubicBezTo>
                  <a:pt x="2669328" y="977632"/>
                  <a:pt x="2676071" y="992415"/>
                  <a:pt x="2683328" y="1006929"/>
                </a:cubicBezTo>
                <a:cubicBezTo>
                  <a:pt x="2688771" y="1017815"/>
                  <a:pt x="2691051" y="1030980"/>
                  <a:pt x="2699657" y="1039586"/>
                </a:cubicBezTo>
                <a:lnTo>
                  <a:pt x="2721428" y="1061358"/>
                </a:lnTo>
                <a:cubicBezTo>
                  <a:pt x="2726871" y="1074058"/>
                  <a:pt x="2733035" y="1086473"/>
                  <a:pt x="2737757" y="1099458"/>
                </a:cubicBezTo>
                <a:cubicBezTo>
                  <a:pt x="2740313" y="1106488"/>
                  <a:pt x="2739051" y="1115005"/>
                  <a:pt x="2743200" y="1121229"/>
                </a:cubicBezTo>
                <a:cubicBezTo>
                  <a:pt x="2746828" y="1126672"/>
                  <a:pt x="2754085" y="1128486"/>
                  <a:pt x="2759528" y="1132115"/>
                </a:cubicBezTo>
                <a:cubicBezTo>
                  <a:pt x="2766785" y="1143001"/>
                  <a:pt x="2771687" y="1173646"/>
                  <a:pt x="2781300" y="1164772"/>
                </a:cubicBezTo>
                <a:cubicBezTo>
                  <a:pt x="2828471" y="1121229"/>
                  <a:pt x="2876178" y="1078259"/>
                  <a:pt x="2922814" y="1034143"/>
                </a:cubicBezTo>
                <a:cubicBezTo>
                  <a:pt x="2943317" y="1014748"/>
                  <a:pt x="2959805" y="990796"/>
                  <a:pt x="2982685" y="974272"/>
                </a:cubicBezTo>
                <a:cubicBezTo>
                  <a:pt x="3009139" y="955167"/>
                  <a:pt x="3085398" y="904218"/>
                  <a:pt x="3118757" y="870858"/>
                </a:cubicBezTo>
                <a:cubicBezTo>
                  <a:pt x="3123382" y="866232"/>
                  <a:pt x="3125717" y="859762"/>
                  <a:pt x="3129642" y="854529"/>
                </a:cubicBezTo>
                <a:cubicBezTo>
                  <a:pt x="3207313" y="750967"/>
                  <a:pt x="3116430" y="921262"/>
                  <a:pt x="3260271" y="604158"/>
                </a:cubicBezTo>
                <a:cubicBezTo>
                  <a:pt x="3305934" y="503493"/>
                  <a:pt x="3346522" y="400596"/>
                  <a:pt x="3390900" y="299358"/>
                </a:cubicBezTo>
                <a:cubicBezTo>
                  <a:pt x="3404585" y="268138"/>
                  <a:pt x="3420027" y="237718"/>
                  <a:pt x="3434442" y="206829"/>
                </a:cubicBezTo>
                <a:cubicBezTo>
                  <a:pt x="3445427" y="183289"/>
                  <a:pt x="3454011" y="158510"/>
                  <a:pt x="3467100" y="136072"/>
                </a:cubicBezTo>
                <a:cubicBezTo>
                  <a:pt x="3484670" y="105953"/>
                  <a:pt x="3506803" y="71231"/>
                  <a:pt x="3521528" y="38100"/>
                </a:cubicBezTo>
                <a:cubicBezTo>
                  <a:pt x="3523858" y="32857"/>
                  <a:pt x="3525157" y="27215"/>
                  <a:pt x="3526971" y="21772"/>
                </a:cubicBezTo>
                <a:cubicBezTo>
                  <a:pt x="3698564" y="118293"/>
                  <a:pt x="3545870" y="22099"/>
                  <a:pt x="3663042" y="119743"/>
                </a:cubicBezTo>
                <a:cubicBezTo>
                  <a:pt x="3687379" y="140024"/>
                  <a:pt x="3786074" y="205331"/>
                  <a:pt x="3810000" y="234043"/>
                </a:cubicBezTo>
                <a:cubicBezTo>
                  <a:pt x="3912519" y="357067"/>
                  <a:pt x="3756087" y="171351"/>
                  <a:pt x="3869871" y="299358"/>
                </a:cubicBezTo>
                <a:cubicBezTo>
                  <a:pt x="3874217" y="304247"/>
                  <a:pt x="3876832" y="310453"/>
                  <a:pt x="3880757" y="315686"/>
                </a:cubicBezTo>
                <a:cubicBezTo>
                  <a:pt x="3923495" y="372670"/>
                  <a:pt x="3883607" y="318943"/>
                  <a:pt x="3918857" y="359229"/>
                </a:cubicBezTo>
                <a:cubicBezTo>
                  <a:pt x="3926507" y="367972"/>
                  <a:pt x="3933658" y="377149"/>
                  <a:pt x="3940628" y="386443"/>
                </a:cubicBezTo>
                <a:cubicBezTo>
                  <a:pt x="3944553" y="391676"/>
                  <a:pt x="3946782" y="398255"/>
                  <a:pt x="3951514" y="402772"/>
                </a:cubicBezTo>
                <a:cubicBezTo>
                  <a:pt x="4142873" y="585433"/>
                  <a:pt x="3980041" y="426545"/>
                  <a:pt x="4147457" y="566058"/>
                </a:cubicBezTo>
                <a:cubicBezTo>
                  <a:pt x="4163226" y="579198"/>
                  <a:pt x="4175489" y="596157"/>
                  <a:pt x="4191000" y="609600"/>
                </a:cubicBezTo>
                <a:cubicBezTo>
                  <a:pt x="4202794" y="619822"/>
                  <a:pt x="4218451" y="625405"/>
                  <a:pt x="4229100" y="636815"/>
                </a:cubicBezTo>
                <a:cubicBezTo>
                  <a:pt x="4244211" y="653005"/>
                  <a:pt x="4252131" y="675015"/>
                  <a:pt x="4267200" y="691243"/>
                </a:cubicBezTo>
                <a:cubicBezTo>
                  <a:pt x="4276102" y="700830"/>
                  <a:pt x="4290079" y="704323"/>
                  <a:pt x="4299857" y="713015"/>
                </a:cubicBezTo>
                <a:cubicBezTo>
                  <a:pt x="4314046" y="725628"/>
                  <a:pt x="4314339" y="744727"/>
                  <a:pt x="4337957" y="745672"/>
                </a:cubicBezTo>
                <a:cubicBezTo>
                  <a:pt x="4466681" y="750821"/>
                  <a:pt x="4595586" y="749301"/>
                  <a:pt x="4724400" y="751115"/>
                </a:cubicBezTo>
                <a:cubicBezTo>
                  <a:pt x="4787900" y="687615"/>
                  <a:pt x="4854843" y="616622"/>
                  <a:pt x="4925785" y="560615"/>
                </a:cubicBezTo>
                <a:cubicBezTo>
                  <a:pt x="4960549" y="533170"/>
                  <a:pt x="4999208" y="510990"/>
                  <a:pt x="5034642" y="484415"/>
                </a:cubicBezTo>
                <a:cubicBezTo>
                  <a:pt x="5056414" y="468086"/>
                  <a:pt x="5077314" y="450526"/>
                  <a:pt x="5099957" y="435429"/>
                </a:cubicBezTo>
                <a:cubicBezTo>
                  <a:pt x="5112298" y="427201"/>
                  <a:pt x="5135423" y="412464"/>
                  <a:pt x="5143500" y="402772"/>
                </a:cubicBezTo>
                <a:cubicBezTo>
                  <a:pt x="5163483" y="378793"/>
                  <a:pt x="5177945" y="350551"/>
                  <a:pt x="5197928" y="326572"/>
                </a:cubicBezTo>
                <a:cubicBezTo>
                  <a:pt x="5214354" y="306861"/>
                  <a:pt x="5233286" y="289307"/>
                  <a:pt x="5252357" y="272143"/>
                </a:cubicBezTo>
                <a:cubicBezTo>
                  <a:pt x="5316913" y="214042"/>
                  <a:pt x="5295937" y="244892"/>
                  <a:pt x="5355771" y="185058"/>
                </a:cubicBezTo>
                <a:cubicBezTo>
                  <a:pt x="5509404" y="31427"/>
                  <a:pt x="5306946" y="220838"/>
                  <a:pt x="5437414" y="103415"/>
                </a:cubicBezTo>
                <a:cubicBezTo>
                  <a:pt x="5443135" y="98266"/>
                  <a:pt x="5447478" y="91560"/>
                  <a:pt x="5453742" y="87086"/>
                </a:cubicBezTo>
                <a:cubicBezTo>
                  <a:pt x="5460345" y="82370"/>
                  <a:pt x="5468257" y="79829"/>
                  <a:pt x="5475514" y="76200"/>
                </a:cubicBezTo>
                <a:cubicBezTo>
                  <a:pt x="5488214" y="101600"/>
                  <a:pt x="5499407" y="127811"/>
                  <a:pt x="5513614" y="152400"/>
                </a:cubicBezTo>
                <a:cubicBezTo>
                  <a:pt x="5546615" y="209518"/>
                  <a:pt x="5588482" y="261659"/>
                  <a:pt x="5617028" y="321129"/>
                </a:cubicBezTo>
                <a:cubicBezTo>
                  <a:pt x="5673203" y="438160"/>
                  <a:pt x="5688355" y="465381"/>
                  <a:pt x="5736771" y="582386"/>
                </a:cubicBezTo>
                <a:cubicBezTo>
                  <a:pt x="5762921" y="645581"/>
                  <a:pt x="5787126" y="709566"/>
                  <a:pt x="5812971" y="772886"/>
                </a:cubicBezTo>
                <a:cubicBezTo>
                  <a:pt x="5815912" y="780091"/>
                  <a:pt x="5861820" y="884916"/>
                  <a:pt x="5867400" y="903515"/>
                </a:cubicBezTo>
                <a:cubicBezTo>
                  <a:pt x="5901013" y="1015559"/>
                  <a:pt x="5862515" y="904631"/>
                  <a:pt x="5910942" y="1001486"/>
                </a:cubicBezTo>
                <a:cubicBezTo>
                  <a:pt x="5949804" y="1079210"/>
                  <a:pt x="5900693" y="1002441"/>
                  <a:pt x="5932714" y="1050472"/>
                </a:cubicBezTo>
                <a:cubicBezTo>
                  <a:pt x="6081179" y="971872"/>
                  <a:pt x="5990331" y="1027342"/>
                  <a:pt x="6161314" y="892629"/>
                </a:cubicBezTo>
                <a:cubicBezTo>
                  <a:pt x="6175565" y="881401"/>
                  <a:pt x="6192028" y="872801"/>
                  <a:pt x="6204857" y="859972"/>
                </a:cubicBezTo>
                <a:lnTo>
                  <a:pt x="6275614" y="789215"/>
                </a:lnTo>
                <a:cubicBezTo>
                  <a:pt x="6281057" y="783772"/>
                  <a:pt x="6284250" y="773171"/>
                  <a:pt x="6291942" y="772886"/>
                </a:cubicBezTo>
                <a:cubicBezTo>
                  <a:pt x="6547924" y="763405"/>
                  <a:pt x="6389989" y="770704"/>
                  <a:pt x="6765471" y="745672"/>
                </a:cubicBezTo>
                <a:cubicBezTo>
                  <a:pt x="6799942" y="700315"/>
                  <a:pt x="6835446" y="655723"/>
                  <a:pt x="6868885" y="609600"/>
                </a:cubicBezTo>
                <a:cubicBezTo>
                  <a:pt x="6888083" y="583120"/>
                  <a:pt x="6902654" y="553314"/>
                  <a:pt x="6923314" y="527958"/>
                </a:cubicBezTo>
                <a:cubicBezTo>
                  <a:pt x="6942763" y="504089"/>
                  <a:pt x="6969131" y="486473"/>
                  <a:pt x="6988628" y="462643"/>
                </a:cubicBezTo>
                <a:cubicBezTo>
                  <a:pt x="7028739" y="413618"/>
                  <a:pt x="7007630" y="412712"/>
                  <a:pt x="7048500" y="375558"/>
                </a:cubicBezTo>
                <a:cubicBezTo>
                  <a:pt x="7058181" y="366757"/>
                  <a:pt x="7071379" y="362478"/>
                  <a:pt x="7081157" y="353786"/>
                </a:cubicBezTo>
                <a:cubicBezTo>
                  <a:pt x="7116743" y="322153"/>
                  <a:pt x="7078876" y="338218"/>
                  <a:pt x="7113814" y="326572"/>
                </a:cubicBezTo>
                <a:cubicBezTo>
                  <a:pt x="7153728" y="275772"/>
                  <a:pt x="7183109" y="214531"/>
                  <a:pt x="7233557" y="174172"/>
                </a:cubicBezTo>
                <a:cubicBezTo>
                  <a:pt x="7292742" y="126823"/>
                  <a:pt x="7288428" y="133560"/>
                  <a:pt x="7342414" y="76200"/>
                </a:cubicBezTo>
                <a:cubicBezTo>
                  <a:pt x="7353878" y="64019"/>
                  <a:pt x="7363243" y="49928"/>
                  <a:pt x="7375071" y="38100"/>
                </a:cubicBezTo>
                <a:cubicBezTo>
                  <a:pt x="7379697" y="33475"/>
                  <a:pt x="7386167" y="31140"/>
                  <a:pt x="7391400" y="27215"/>
                </a:cubicBezTo>
                <a:cubicBezTo>
                  <a:pt x="7426900" y="590"/>
                  <a:pt x="7405713" y="9743"/>
                  <a:pt x="7434942" y="0"/>
                </a:cubicBezTo>
                <a:cubicBezTo>
                  <a:pt x="7633809" y="136722"/>
                  <a:pt x="7389826" y="-38801"/>
                  <a:pt x="7658100" y="195943"/>
                </a:cubicBezTo>
                <a:cubicBezTo>
                  <a:pt x="7672614" y="208643"/>
                  <a:pt x="7688005" y="220406"/>
                  <a:pt x="7701642" y="234043"/>
                </a:cubicBezTo>
                <a:cubicBezTo>
                  <a:pt x="7752225" y="284626"/>
                  <a:pt x="7713206" y="261595"/>
                  <a:pt x="7756071" y="283029"/>
                </a:cubicBezTo>
                <a:cubicBezTo>
                  <a:pt x="7766957" y="301172"/>
                  <a:pt x="7776430" y="320241"/>
                  <a:pt x="7788728" y="337458"/>
                </a:cubicBezTo>
                <a:cubicBezTo>
                  <a:pt x="7797799" y="350158"/>
                  <a:pt x="7807563" y="362391"/>
                  <a:pt x="7815942" y="375558"/>
                </a:cubicBezTo>
                <a:cubicBezTo>
                  <a:pt x="7820298" y="382403"/>
                  <a:pt x="7821485" y="391223"/>
                  <a:pt x="7826828" y="397329"/>
                </a:cubicBezTo>
                <a:cubicBezTo>
                  <a:pt x="7847190" y="420600"/>
                  <a:pt x="7850946" y="418326"/>
                  <a:pt x="7875814" y="424543"/>
                </a:cubicBezTo>
                <a:lnTo>
                  <a:pt x="8343900" y="413658"/>
                </a:lnTo>
                <a:cubicBezTo>
                  <a:pt x="8405769" y="411820"/>
                  <a:pt x="8467495" y="404158"/>
                  <a:pt x="8528957" y="397329"/>
                </a:cubicBezTo>
                <a:cubicBezTo>
                  <a:pt x="8597225" y="398722"/>
                  <a:pt x="8825426" y="401491"/>
                  <a:pt x="8926285" y="408215"/>
                </a:cubicBezTo>
                <a:cubicBezTo>
                  <a:pt x="8937296" y="408949"/>
                  <a:pt x="8948017" y="412097"/>
                  <a:pt x="8958942" y="413658"/>
                </a:cubicBezTo>
                <a:cubicBezTo>
                  <a:pt x="8973422" y="415726"/>
                  <a:pt x="8987971" y="417286"/>
                  <a:pt x="9002485" y="419100"/>
                </a:cubicBezTo>
                <a:cubicBezTo>
                  <a:pt x="9007928" y="420914"/>
                  <a:pt x="9013540" y="422283"/>
                  <a:pt x="9018814" y="424543"/>
                </a:cubicBezTo>
                <a:cubicBezTo>
                  <a:pt x="9026272" y="427739"/>
                  <a:pt x="9033328" y="439058"/>
                  <a:pt x="9040585" y="435429"/>
                </a:cubicBezTo>
                <a:cubicBezTo>
                  <a:pt x="9052780" y="429332"/>
                  <a:pt x="9126101" y="356089"/>
                  <a:pt x="9138557" y="342900"/>
                </a:cubicBezTo>
                <a:cubicBezTo>
                  <a:pt x="9155316" y="325155"/>
                  <a:pt x="9170731" y="306168"/>
                  <a:pt x="9187542" y="288472"/>
                </a:cubicBezTo>
                <a:cubicBezTo>
                  <a:pt x="9205214" y="269870"/>
                  <a:pt x="9225942" y="254079"/>
                  <a:pt x="9241971" y="234043"/>
                </a:cubicBezTo>
                <a:cubicBezTo>
                  <a:pt x="9255188" y="217522"/>
                  <a:pt x="9262892" y="197219"/>
                  <a:pt x="9274628" y="179615"/>
                </a:cubicBezTo>
                <a:cubicBezTo>
                  <a:pt x="9291562" y="154213"/>
                  <a:pt x="9299422" y="148773"/>
                  <a:pt x="9323614" y="130629"/>
                </a:cubicBezTo>
                <a:cubicBezTo>
                  <a:pt x="9328847" y="126704"/>
                  <a:pt x="9335317" y="124368"/>
                  <a:pt x="9339942" y="119743"/>
                </a:cubicBezTo>
                <a:cubicBezTo>
                  <a:pt x="9348157" y="111528"/>
                  <a:pt x="9353499" y="100744"/>
                  <a:pt x="9361714" y="92529"/>
                </a:cubicBezTo>
                <a:cubicBezTo>
                  <a:pt x="9366339" y="87904"/>
                  <a:pt x="9372719" y="85445"/>
                  <a:pt x="9378042" y="81643"/>
                </a:cubicBezTo>
                <a:cubicBezTo>
                  <a:pt x="9383785" y="77541"/>
                  <a:pt x="9407599" y="58701"/>
                  <a:pt x="9416142" y="54429"/>
                </a:cubicBezTo>
                <a:cubicBezTo>
                  <a:pt x="9421274" y="51863"/>
                  <a:pt x="9427028" y="50800"/>
                  <a:pt x="9432471" y="48986"/>
                </a:cubicBezTo>
                <a:cubicBezTo>
                  <a:pt x="9441542" y="54429"/>
                  <a:pt x="9450883" y="59447"/>
                  <a:pt x="9459685" y="65315"/>
                </a:cubicBezTo>
                <a:cubicBezTo>
                  <a:pt x="9489046" y="84889"/>
                  <a:pt x="9513625" y="102299"/>
                  <a:pt x="9535885" y="130629"/>
                </a:cubicBezTo>
                <a:cubicBezTo>
                  <a:pt x="9544922" y="142131"/>
                  <a:pt x="9548739" y="157135"/>
                  <a:pt x="9557657" y="168729"/>
                </a:cubicBezTo>
                <a:cubicBezTo>
                  <a:pt x="9567043" y="180931"/>
                  <a:pt x="9579872" y="190074"/>
                  <a:pt x="9590314" y="201386"/>
                </a:cubicBezTo>
                <a:cubicBezTo>
                  <a:pt x="9601659" y="213677"/>
                  <a:pt x="9611143" y="227658"/>
                  <a:pt x="9622971" y="239486"/>
                </a:cubicBezTo>
                <a:cubicBezTo>
                  <a:pt x="9653998" y="270513"/>
                  <a:pt x="9700546" y="291224"/>
                  <a:pt x="9720942" y="332015"/>
                </a:cubicBezTo>
                <a:cubicBezTo>
                  <a:pt x="9736309" y="362748"/>
                  <a:pt x="9729875" y="354035"/>
                  <a:pt x="9759042" y="386443"/>
                </a:cubicBezTo>
                <a:cubicBezTo>
                  <a:pt x="9770201" y="398842"/>
                  <a:pt x="9787652" y="416010"/>
                  <a:pt x="9802585" y="424543"/>
                </a:cubicBezTo>
                <a:cubicBezTo>
                  <a:pt x="9807567" y="427390"/>
                  <a:pt x="9813471" y="428172"/>
                  <a:pt x="9818914" y="429986"/>
                </a:cubicBezTo>
                <a:cubicBezTo>
                  <a:pt x="9844023" y="406354"/>
                  <a:pt x="9959056" y="295701"/>
                  <a:pt x="9993085" y="272143"/>
                </a:cubicBezTo>
                <a:cubicBezTo>
                  <a:pt x="10016671" y="255815"/>
                  <a:pt x="10040893" y="240370"/>
                  <a:pt x="10063842" y="223158"/>
                </a:cubicBezTo>
                <a:cubicBezTo>
                  <a:pt x="10106233" y="191365"/>
                  <a:pt x="10147651" y="158288"/>
                  <a:pt x="10189028" y="125186"/>
                </a:cubicBezTo>
                <a:cubicBezTo>
                  <a:pt x="10257643" y="70294"/>
                  <a:pt x="10197112" y="112539"/>
                  <a:pt x="10259785" y="70758"/>
                </a:cubicBezTo>
                <a:cubicBezTo>
                  <a:pt x="10271677" y="52919"/>
                  <a:pt x="10264129" y="54429"/>
                  <a:pt x="10276114" y="54429"/>
                </a:cubicBezTo>
              </a:path>
            </a:pathLst>
          </a:cu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Form 13">
            <a:extLst>
              <a:ext uri="{FF2B5EF4-FFF2-40B4-BE49-F238E27FC236}">
                <a16:creationId xmlns:a16="http://schemas.microsoft.com/office/drawing/2014/main" id="{E95D58D5-52B2-A1EE-7F00-EA98AEFC7B4F}"/>
              </a:ext>
            </a:extLst>
          </p:cNvPr>
          <p:cNvSpPr/>
          <p:nvPr/>
        </p:nvSpPr>
        <p:spPr>
          <a:xfrm>
            <a:off x="968829" y="1904074"/>
            <a:ext cx="10243457" cy="2248826"/>
          </a:xfrm>
          <a:custGeom>
            <a:avLst/>
            <a:gdLst>
              <a:gd name="csX0" fmla="*/ 0 w 10243457"/>
              <a:gd name="csY0" fmla="*/ 1492269 h 2248826"/>
              <a:gd name="csX1" fmla="*/ 375557 w 10243457"/>
              <a:gd name="csY1" fmla="*/ 1486826 h 2248826"/>
              <a:gd name="csX2" fmla="*/ 495300 w 10243457"/>
              <a:gd name="csY2" fmla="*/ 1394297 h 2248826"/>
              <a:gd name="csX3" fmla="*/ 631371 w 10243457"/>
              <a:gd name="csY3" fmla="*/ 1307212 h 2248826"/>
              <a:gd name="csX4" fmla="*/ 707571 w 10243457"/>
              <a:gd name="csY4" fmla="*/ 1241897 h 2248826"/>
              <a:gd name="csX5" fmla="*/ 718457 w 10243457"/>
              <a:gd name="csY5" fmla="*/ 1225569 h 2248826"/>
              <a:gd name="csX6" fmla="*/ 756557 w 10243457"/>
              <a:gd name="csY6" fmla="*/ 1192912 h 2248826"/>
              <a:gd name="csX7" fmla="*/ 772885 w 10243457"/>
              <a:gd name="csY7" fmla="*/ 1149369 h 2248826"/>
              <a:gd name="csX8" fmla="*/ 947057 w 10243457"/>
              <a:gd name="csY8" fmla="*/ 931655 h 2248826"/>
              <a:gd name="csX9" fmla="*/ 1028700 w 10243457"/>
              <a:gd name="csY9" fmla="*/ 860897 h 2248826"/>
              <a:gd name="csX10" fmla="*/ 1077685 w 10243457"/>
              <a:gd name="csY10" fmla="*/ 806469 h 2248826"/>
              <a:gd name="csX11" fmla="*/ 1094014 w 10243457"/>
              <a:gd name="csY11" fmla="*/ 795583 h 2248826"/>
              <a:gd name="csX12" fmla="*/ 1115785 w 10243457"/>
              <a:gd name="csY12" fmla="*/ 773812 h 2248826"/>
              <a:gd name="csX13" fmla="*/ 1132114 w 10243457"/>
              <a:gd name="csY13" fmla="*/ 752040 h 2248826"/>
              <a:gd name="csX14" fmla="*/ 1153885 w 10243457"/>
              <a:gd name="csY14" fmla="*/ 741155 h 2248826"/>
              <a:gd name="csX15" fmla="*/ 1605642 w 10243457"/>
              <a:gd name="csY15" fmla="*/ 730269 h 2248826"/>
              <a:gd name="csX16" fmla="*/ 1719942 w 10243457"/>
              <a:gd name="csY16" fmla="*/ 860897 h 2248826"/>
              <a:gd name="csX17" fmla="*/ 1807028 w 10243457"/>
              <a:gd name="csY17" fmla="*/ 975197 h 2248826"/>
              <a:gd name="csX18" fmla="*/ 1839685 w 10243457"/>
              <a:gd name="csY18" fmla="*/ 1018740 h 2248826"/>
              <a:gd name="csX19" fmla="*/ 1856014 w 10243457"/>
              <a:gd name="csY19" fmla="*/ 1045955 h 2248826"/>
              <a:gd name="csX20" fmla="*/ 1877785 w 10243457"/>
              <a:gd name="csY20" fmla="*/ 1073169 h 2248826"/>
              <a:gd name="csX21" fmla="*/ 2035628 w 10243457"/>
              <a:gd name="csY21" fmla="*/ 1176583 h 2248826"/>
              <a:gd name="csX22" fmla="*/ 2100942 w 10243457"/>
              <a:gd name="csY22" fmla="*/ 1209240 h 2248826"/>
              <a:gd name="csX23" fmla="*/ 2149928 w 10243457"/>
              <a:gd name="csY23" fmla="*/ 1247340 h 2248826"/>
              <a:gd name="csX24" fmla="*/ 2198914 w 10243457"/>
              <a:gd name="csY24" fmla="*/ 1279997 h 2248826"/>
              <a:gd name="csX25" fmla="*/ 2231571 w 10243457"/>
              <a:gd name="csY25" fmla="*/ 1312655 h 2248826"/>
              <a:gd name="csX26" fmla="*/ 2302328 w 10243457"/>
              <a:gd name="csY26" fmla="*/ 1372526 h 2248826"/>
              <a:gd name="csX27" fmla="*/ 2351314 w 10243457"/>
              <a:gd name="csY27" fmla="*/ 1421512 h 2248826"/>
              <a:gd name="csX28" fmla="*/ 2367642 w 10243457"/>
              <a:gd name="csY28" fmla="*/ 1448726 h 2248826"/>
              <a:gd name="csX29" fmla="*/ 2378528 w 10243457"/>
              <a:gd name="csY29" fmla="*/ 1481383 h 2248826"/>
              <a:gd name="csX30" fmla="*/ 2476500 w 10243457"/>
              <a:gd name="csY30" fmla="*/ 1677326 h 2248826"/>
              <a:gd name="csX31" fmla="*/ 2520042 w 10243457"/>
              <a:gd name="csY31" fmla="*/ 1775297 h 2248826"/>
              <a:gd name="csX32" fmla="*/ 2558142 w 10243457"/>
              <a:gd name="csY32" fmla="*/ 1873269 h 2248826"/>
              <a:gd name="csX33" fmla="*/ 2628900 w 10243457"/>
              <a:gd name="csY33" fmla="*/ 2009340 h 2248826"/>
              <a:gd name="csX34" fmla="*/ 2672442 w 10243457"/>
              <a:gd name="csY34" fmla="*/ 2123640 h 2248826"/>
              <a:gd name="csX35" fmla="*/ 2688771 w 10243457"/>
              <a:gd name="csY35" fmla="*/ 2178069 h 2248826"/>
              <a:gd name="csX36" fmla="*/ 2710542 w 10243457"/>
              <a:gd name="csY36" fmla="*/ 2205283 h 2248826"/>
              <a:gd name="csX37" fmla="*/ 2732314 w 10243457"/>
              <a:gd name="csY37" fmla="*/ 2248826 h 2248826"/>
              <a:gd name="csX38" fmla="*/ 2824842 w 10243457"/>
              <a:gd name="csY38" fmla="*/ 2047440 h 2248826"/>
              <a:gd name="csX39" fmla="*/ 2868385 w 10243457"/>
              <a:gd name="csY39" fmla="*/ 1873269 h 2248826"/>
              <a:gd name="csX40" fmla="*/ 2911928 w 10243457"/>
              <a:gd name="csY40" fmla="*/ 1682769 h 2248826"/>
              <a:gd name="csX41" fmla="*/ 2933700 w 10243457"/>
              <a:gd name="csY41" fmla="*/ 1584797 h 2248826"/>
              <a:gd name="csX42" fmla="*/ 2950028 w 10243457"/>
              <a:gd name="csY42" fmla="*/ 1503155 h 2248826"/>
              <a:gd name="csX43" fmla="*/ 2993571 w 10243457"/>
              <a:gd name="csY43" fmla="*/ 1388855 h 2248826"/>
              <a:gd name="csX44" fmla="*/ 3058885 w 10243457"/>
              <a:gd name="csY44" fmla="*/ 1192912 h 2248826"/>
              <a:gd name="csX45" fmla="*/ 3102428 w 10243457"/>
              <a:gd name="csY45" fmla="*/ 1116712 h 2248826"/>
              <a:gd name="csX46" fmla="*/ 3129642 w 10243457"/>
              <a:gd name="csY46" fmla="*/ 1094940 h 2248826"/>
              <a:gd name="csX47" fmla="*/ 3211285 w 10243457"/>
              <a:gd name="csY47" fmla="*/ 1002412 h 2248826"/>
              <a:gd name="csX48" fmla="*/ 3287485 w 10243457"/>
              <a:gd name="csY48" fmla="*/ 898997 h 2248826"/>
              <a:gd name="csX49" fmla="*/ 3401785 w 10243457"/>
              <a:gd name="csY49" fmla="*/ 795583 h 2248826"/>
              <a:gd name="csX50" fmla="*/ 3467100 w 10243457"/>
              <a:gd name="csY50" fmla="*/ 752040 h 2248826"/>
              <a:gd name="csX51" fmla="*/ 3477985 w 10243457"/>
              <a:gd name="csY51" fmla="*/ 735712 h 2248826"/>
              <a:gd name="csX52" fmla="*/ 3537857 w 10243457"/>
              <a:gd name="csY52" fmla="*/ 719383 h 2248826"/>
              <a:gd name="csX53" fmla="*/ 3886200 w 10243457"/>
              <a:gd name="csY53" fmla="*/ 730269 h 2248826"/>
              <a:gd name="csX54" fmla="*/ 3967842 w 10243457"/>
              <a:gd name="csY54" fmla="*/ 746597 h 2248826"/>
              <a:gd name="csX55" fmla="*/ 4065814 w 10243457"/>
              <a:gd name="csY55" fmla="*/ 850012 h 2248826"/>
              <a:gd name="csX56" fmla="*/ 4120242 w 10243457"/>
              <a:gd name="csY56" fmla="*/ 893555 h 2248826"/>
              <a:gd name="csX57" fmla="*/ 4158342 w 10243457"/>
              <a:gd name="csY57" fmla="*/ 942540 h 2248826"/>
              <a:gd name="csX58" fmla="*/ 4196442 w 10243457"/>
              <a:gd name="csY58" fmla="*/ 969755 h 2248826"/>
              <a:gd name="csX59" fmla="*/ 4234542 w 10243457"/>
              <a:gd name="csY59" fmla="*/ 1013297 h 2248826"/>
              <a:gd name="csX60" fmla="*/ 4278085 w 10243457"/>
              <a:gd name="csY60" fmla="*/ 1045955 h 2248826"/>
              <a:gd name="csX61" fmla="*/ 4288971 w 10243457"/>
              <a:gd name="csY61" fmla="*/ 1062283 h 2248826"/>
              <a:gd name="csX62" fmla="*/ 4310742 w 10243457"/>
              <a:gd name="csY62" fmla="*/ 1073169 h 2248826"/>
              <a:gd name="csX63" fmla="*/ 4354285 w 10243457"/>
              <a:gd name="csY63" fmla="*/ 1084055 h 2248826"/>
              <a:gd name="csX64" fmla="*/ 4370614 w 10243457"/>
              <a:gd name="csY64" fmla="*/ 1089497 h 2248826"/>
              <a:gd name="csX65" fmla="*/ 4419600 w 10243457"/>
              <a:gd name="csY65" fmla="*/ 980640 h 2248826"/>
              <a:gd name="csX66" fmla="*/ 4523014 w 10243457"/>
              <a:gd name="csY66" fmla="*/ 752040 h 2248826"/>
              <a:gd name="csX67" fmla="*/ 4550228 w 10243457"/>
              <a:gd name="csY67" fmla="*/ 708497 h 2248826"/>
              <a:gd name="csX68" fmla="*/ 4577442 w 10243457"/>
              <a:gd name="csY68" fmla="*/ 659512 h 2248826"/>
              <a:gd name="csX69" fmla="*/ 4631871 w 10243457"/>
              <a:gd name="csY69" fmla="*/ 583312 h 2248826"/>
              <a:gd name="csX70" fmla="*/ 4642757 w 10243457"/>
              <a:gd name="csY70" fmla="*/ 550655 h 2248826"/>
              <a:gd name="csX71" fmla="*/ 4680857 w 10243457"/>
              <a:gd name="csY71" fmla="*/ 479897 h 2248826"/>
              <a:gd name="csX72" fmla="*/ 4691742 w 10243457"/>
              <a:gd name="csY72" fmla="*/ 436355 h 2248826"/>
              <a:gd name="csX73" fmla="*/ 4724400 w 10243457"/>
              <a:gd name="csY73" fmla="*/ 392812 h 2248826"/>
              <a:gd name="csX74" fmla="*/ 4849585 w 10243457"/>
              <a:gd name="csY74" fmla="*/ 224083 h 2248826"/>
              <a:gd name="csX75" fmla="*/ 4958442 w 10243457"/>
              <a:gd name="csY75" fmla="*/ 131555 h 2248826"/>
              <a:gd name="csX76" fmla="*/ 5067300 w 10243457"/>
              <a:gd name="csY76" fmla="*/ 60797 h 2248826"/>
              <a:gd name="csX77" fmla="*/ 5083628 w 10243457"/>
              <a:gd name="csY77" fmla="*/ 55355 h 2248826"/>
              <a:gd name="csX78" fmla="*/ 5110842 w 10243457"/>
              <a:gd name="csY78" fmla="*/ 33583 h 2248826"/>
              <a:gd name="csX79" fmla="*/ 5121728 w 10243457"/>
              <a:gd name="csY79" fmla="*/ 17255 h 2248826"/>
              <a:gd name="csX80" fmla="*/ 5192485 w 10243457"/>
              <a:gd name="csY80" fmla="*/ 11812 h 2248826"/>
              <a:gd name="csX81" fmla="*/ 5508171 w 10243457"/>
              <a:gd name="csY81" fmla="*/ 6369 h 2248826"/>
              <a:gd name="csX82" fmla="*/ 5627914 w 10243457"/>
              <a:gd name="csY82" fmla="*/ 6369 h 2248826"/>
              <a:gd name="csX83" fmla="*/ 5856514 w 10243457"/>
              <a:gd name="csY83" fmla="*/ 11812 h 2248826"/>
              <a:gd name="csX84" fmla="*/ 5910942 w 10243457"/>
              <a:gd name="csY84" fmla="*/ 17255 h 2248826"/>
              <a:gd name="csX85" fmla="*/ 5916385 w 10243457"/>
              <a:gd name="csY85" fmla="*/ 82569 h 2248826"/>
              <a:gd name="csX86" fmla="*/ 5970814 w 10243457"/>
              <a:gd name="csY86" fmla="*/ 294840 h 2248826"/>
              <a:gd name="csX87" fmla="*/ 5992585 w 10243457"/>
              <a:gd name="csY87" fmla="*/ 414583 h 2248826"/>
              <a:gd name="csX88" fmla="*/ 6036128 w 10243457"/>
              <a:gd name="csY88" fmla="*/ 599640 h 2248826"/>
              <a:gd name="csX89" fmla="*/ 6057900 w 10243457"/>
              <a:gd name="csY89" fmla="*/ 675840 h 2248826"/>
              <a:gd name="csX90" fmla="*/ 6128657 w 10243457"/>
              <a:gd name="csY90" fmla="*/ 828240 h 2248826"/>
              <a:gd name="csX91" fmla="*/ 6166757 w 10243457"/>
              <a:gd name="csY91" fmla="*/ 888112 h 2248826"/>
              <a:gd name="csX92" fmla="*/ 6183085 w 10243457"/>
              <a:gd name="csY92" fmla="*/ 937097 h 2248826"/>
              <a:gd name="csX93" fmla="*/ 6242957 w 10243457"/>
              <a:gd name="csY93" fmla="*/ 1018740 h 2248826"/>
              <a:gd name="csX94" fmla="*/ 6259285 w 10243457"/>
              <a:gd name="csY94" fmla="*/ 1051397 h 2248826"/>
              <a:gd name="csX95" fmla="*/ 6291942 w 10243457"/>
              <a:gd name="csY95" fmla="*/ 1067726 h 2248826"/>
              <a:gd name="csX96" fmla="*/ 6308271 w 10243457"/>
              <a:gd name="csY96" fmla="*/ 1105826 h 2248826"/>
              <a:gd name="csX97" fmla="*/ 6324600 w 10243457"/>
              <a:gd name="csY97" fmla="*/ 1100383 h 2248826"/>
              <a:gd name="csX98" fmla="*/ 6466114 w 10243457"/>
              <a:gd name="csY98" fmla="*/ 1214683 h 2248826"/>
              <a:gd name="csX99" fmla="*/ 6569528 w 10243457"/>
              <a:gd name="csY99" fmla="*/ 1312655 h 2248826"/>
              <a:gd name="csX100" fmla="*/ 6634842 w 10243457"/>
              <a:gd name="csY100" fmla="*/ 1383412 h 2248826"/>
              <a:gd name="csX101" fmla="*/ 6645728 w 10243457"/>
              <a:gd name="csY101" fmla="*/ 1410626 h 2248826"/>
              <a:gd name="csX102" fmla="*/ 6683828 w 10243457"/>
              <a:gd name="csY102" fmla="*/ 1448726 h 2248826"/>
              <a:gd name="csX103" fmla="*/ 6689271 w 10243457"/>
              <a:gd name="csY103" fmla="*/ 1470497 h 2248826"/>
              <a:gd name="csX104" fmla="*/ 6705600 w 10243457"/>
              <a:gd name="csY104" fmla="*/ 1481383 h 2248826"/>
              <a:gd name="csX105" fmla="*/ 6863442 w 10243457"/>
              <a:gd name="csY105" fmla="*/ 1350755 h 2248826"/>
              <a:gd name="csX106" fmla="*/ 7053942 w 10243457"/>
              <a:gd name="csY106" fmla="*/ 1231012 h 2248826"/>
              <a:gd name="csX107" fmla="*/ 7097485 w 10243457"/>
              <a:gd name="csY107" fmla="*/ 1203797 h 2248826"/>
              <a:gd name="csX108" fmla="*/ 7135585 w 10243457"/>
              <a:gd name="csY108" fmla="*/ 1182026 h 2248826"/>
              <a:gd name="csX109" fmla="*/ 7195457 w 10243457"/>
              <a:gd name="csY109" fmla="*/ 1094940 h 2248826"/>
              <a:gd name="csX110" fmla="*/ 7309757 w 10243457"/>
              <a:gd name="csY110" fmla="*/ 953426 h 2248826"/>
              <a:gd name="csX111" fmla="*/ 7342414 w 10243457"/>
              <a:gd name="csY111" fmla="*/ 904440 h 2248826"/>
              <a:gd name="csX112" fmla="*/ 7407728 w 10243457"/>
              <a:gd name="csY112" fmla="*/ 811912 h 2248826"/>
              <a:gd name="csX113" fmla="*/ 7451271 w 10243457"/>
              <a:gd name="csY113" fmla="*/ 768369 h 2248826"/>
              <a:gd name="csX114" fmla="*/ 7467600 w 10243457"/>
              <a:gd name="csY114" fmla="*/ 752040 h 2248826"/>
              <a:gd name="csX115" fmla="*/ 7571014 w 10243457"/>
              <a:gd name="csY115" fmla="*/ 741155 h 2248826"/>
              <a:gd name="csX116" fmla="*/ 7674428 w 10243457"/>
              <a:gd name="csY116" fmla="*/ 735712 h 2248826"/>
              <a:gd name="csX117" fmla="*/ 7745185 w 10243457"/>
              <a:gd name="csY117" fmla="*/ 730269 h 2248826"/>
              <a:gd name="csX118" fmla="*/ 8273142 w 10243457"/>
              <a:gd name="csY118" fmla="*/ 735712 h 2248826"/>
              <a:gd name="csX119" fmla="*/ 8349342 w 10243457"/>
              <a:gd name="csY119" fmla="*/ 801026 h 2248826"/>
              <a:gd name="csX120" fmla="*/ 8420100 w 10243457"/>
              <a:gd name="csY120" fmla="*/ 850012 h 2248826"/>
              <a:gd name="csX121" fmla="*/ 8534400 w 10243457"/>
              <a:gd name="csY121" fmla="*/ 920769 h 2248826"/>
              <a:gd name="csX122" fmla="*/ 8561614 w 10243457"/>
              <a:gd name="csY122" fmla="*/ 937097 h 2248826"/>
              <a:gd name="csX123" fmla="*/ 8594271 w 10243457"/>
              <a:gd name="csY123" fmla="*/ 969755 h 2248826"/>
              <a:gd name="csX124" fmla="*/ 8621485 w 10243457"/>
              <a:gd name="csY124" fmla="*/ 980640 h 2248826"/>
              <a:gd name="csX125" fmla="*/ 8643257 w 10243457"/>
              <a:gd name="csY125" fmla="*/ 996969 h 2248826"/>
              <a:gd name="csX126" fmla="*/ 8703128 w 10243457"/>
              <a:gd name="csY126" fmla="*/ 1062283 h 2248826"/>
              <a:gd name="csX127" fmla="*/ 8801100 w 10243457"/>
              <a:gd name="csY127" fmla="*/ 969755 h 2248826"/>
              <a:gd name="csX128" fmla="*/ 9007928 w 10243457"/>
              <a:gd name="csY128" fmla="*/ 784697 h 2248826"/>
              <a:gd name="csX129" fmla="*/ 9056914 w 10243457"/>
              <a:gd name="csY129" fmla="*/ 735712 h 2248826"/>
              <a:gd name="csX130" fmla="*/ 9073242 w 10243457"/>
              <a:gd name="csY130" fmla="*/ 719383 h 2248826"/>
              <a:gd name="csX131" fmla="*/ 9105900 w 10243457"/>
              <a:gd name="csY131" fmla="*/ 708497 h 2248826"/>
              <a:gd name="csX132" fmla="*/ 9394371 w 10243457"/>
              <a:gd name="csY132" fmla="*/ 713940 h 2248826"/>
              <a:gd name="csX133" fmla="*/ 9470571 w 10243457"/>
              <a:gd name="csY133" fmla="*/ 719383 h 2248826"/>
              <a:gd name="csX134" fmla="*/ 9530442 w 10243457"/>
              <a:gd name="csY134" fmla="*/ 670397 h 2248826"/>
              <a:gd name="csX135" fmla="*/ 9590314 w 10243457"/>
              <a:gd name="csY135" fmla="*/ 626855 h 2248826"/>
              <a:gd name="csX136" fmla="*/ 9704614 w 10243457"/>
              <a:gd name="csY136" fmla="*/ 534326 h 2248826"/>
              <a:gd name="csX137" fmla="*/ 9775371 w 10243457"/>
              <a:gd name="csY137" fmla="*/ 469012 h 2248826"/>
              <a:gd name="csX138" fmla="*/ 9813471 w 10243457"/>
              <a:gd name="csY138" fmla="*/ 447240 h 2248826"/>
              <a:gd name="csX139" fmla="*/ 9851571 w 10243457"/>
              <a:gd name="csY139" fmla="*/ 420026 h 2248826"/>
              <a:gd name="csX140" fmla="*/ 9867900 w 10243457"/>
              <a:gd name="csY140" fmla="*/ 403697 h 2248826"/>
              <a:gd name="csX141" fmla="*/ 9976757 w 10243457"/>
              <a:gd name="csY141" fmla="*/ 507112 h 2248826"/>
              <a:gd name="csX142" fmla="*/ 10058400 w 10243457"/>
              <a:gd name="csY142" fmla="*/ 599640 h 2248826"/>
              <a:gd name="csX143" fmla="*/ 10096500 w 10243457"/>
              <a:gd name="csY143" fmla="*/ 637740 h 2248826"/>
              <a:gd name="csX144" fmla="*/ 10129157 w 10243457"/>
              <a:gd name="csY144" fmla="*/ 664955 h 2248826"/>
              <a:gd name="csX145" fmla="*/ 10145485 w 10243457"/>
              <a:gd name="csY145" fmla="*/ 686726 h 2248826"/>
              <a:gd name="csX146" fmla="*/ 10189028 w 10243457"/>
              <a:gd name="csY146" fmla="*/ 724826 h 2248826"/>
              <a:gd name="csX147" fmla="*/ 10216242 w 10243457"/>
              <a:gd name="csY147" fmla="*/ 735712 h 2248826"/>
              <a:gd name="csX148" fmla="*/ 10243457 w 10243457"/>
              <a:gd name="csY148" fmla="*/ 741155 h 2248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10243457" h="2248826">
                <a:moveTo>
                  <a:pt x="0" y="1492269"/>
                </a:moveTo>
                <a:cubicBezTo>
                  <a:pt x="125186" y="1490455"/>
                  <a:pt x="251143" y="1500823"/>
                  <a:pt x="375557" y="1486826"/>
                </a:cubicBezTo>
                <a:cubicBezTo>
                  <a:pt x="387071" y="1485531"/>
                  <a:pt x="488651" y="1398914"/>
                  <a:pt x="495300" y="1394297"/>
                </a:cubicBezTo>
                <a:cubicBezTo>
                  <a:pt x="539531" y="1363581"/>
                  <a:pt x="590485" y="1342258"/>
                  <a:pt x="631371" y="1307212"/>
                </a:cubicBezTo>
                <a:cubicBezTo>
                  <a:pt x="656771" y="1285440"/>
                  <a:pt x="689013" y="1269732"/>
                  <a:pt x="707571" y="1241897"/>
                </a:cubicBezTo>
                <a:cubicBezTo>
                  <a:pt x="711200" y="1236454"/>
                  <a:pt x="714269" y="1230594"/>
                  <a:pt x="718457" y="1225569"/>
                </a:cubicBezTo>
                <a:cubicBezTo>
                  <a:pt x="731096" y="1210403"/>
                  <a:pt x="740535" y="1204928"/>
                  <a:pt x="756557" y="1192912"/>
                </a:cubicBezTo>
                <a:cubicBezTo>
                  <a:pt x="760225" y="1181909"/>
                  <a:pt x="768153" y="1157058"/>
                  <a:pt x="772885" y="1149369"/>
                </a:cubicBezTo>
                <a:cubicBezTo>
                  <a:pt x="817181" y="1077387"/>
                  <a:pt x="877991" y="983456"/>
                  <a:pt x="947057" y="931655"/>
                </a:cubicBezTo>
                <a:cubicBezTo>
                  <a:pt x="992106" y="897868"/>
                  <a:pt x="990504" y="902276"/>
                  <a:pt x="1028700" y="860897"/>
                </a:cubicBezTo>
                <a:cubicBezTo>
                  <a:pt x="1052188" y="835452"/>
                  <a:pt x="1053352" y="827326"/>
                  <a:pt x="1077685" y="806469"/>
                </a:cubicBezTo>
                <a:cubicBezTo>
                  <a:pt x="1082652" y="802212"/>
                  <a:pt x="1089047" y="799840"/>
                  <a:pt x="1094014" y="795583"/>
                </a:cubicBezTo>
                <a:cubicBezTo>
                  <a:pt x="1101806" y="788904"/>
                  <a:pt x="1109027" y="781536"/>
                  <a:pt x="1115785" y="773812"/>
                </a:cubicBezTo>
                <a:cubicBezTo>
                  <a:pt x="1121759" y="766985"/>
                  <a:pt x="1125226" y="757944"/>
                  <a:pt x="1132114" y="752040"/>
                </a:cubicBezTo>
                <a:cubicBezTo>
                  <a:pt x="1138274" y="746760"/>
                  <a:pt x="1146628" y="744783"/>
                  <a:pt x="1153885" y="741155"/>
                </a:cubicBezTo>
                <a:cubicBezTo>
                  <a:pt x="1243638" y="606525"/>
                  <a:pt x="1217903" y="635235"/>
                  <a:pt x="1605642" y="730269"/>
                </a:cubicBezTo>
                <a:cubicBezTo>
                  <a:pt x="1661837" y="744042"/>
                  <a:pt x="1684877" y="814875"/>
                  <a:pt x="1719942" y="860897"/>
                </a:cubicBezTo>
                <a:lnTo>
                  <a:pt x="1807028" y="975197"/>
                </a:lnTo>
                <a:cubicBezTo>
                  <a:pt x="1817993" y="989651"/>
                  <a:pt x="1830351" y="1003183"/>
                  <a:pt x="1839685" y="1018740"/>
                </a:cubicBezTo>
                <a:cubicBezTo>
                  <a:pt x="1845128" y="1027812"/>
                  <a:pt x="1849947" y="1037288"/>
                  <a:pt x="1856014" y="1045955"/>
                </a:cubicBezTo>
                <a:cubicBezTo>
                  <a:pt x="1862676" y="1055472"/>
                  <a:pt x="1869971" y="1064573"/>
                  <a:pt x="1877785" y="1073169"/>
                </a:cubicBezTo>
                <a:cubicBezTo>
                  <a:pt x="1930604" y="1131270"/>
                  <a:pt x="1939795" y="1124559"/>
                  <a:pt x="2035628" y="1176583"/>
                </a:cubicBezTo>
                <a:cubicBezTo>
                  <a:pt x="2057020" y="1188196"/>
                  <a:pt x="2081728" y="1194296"/>
                  <a:pt x="2100942" y="1209240"/>
                </a:cubicBezTo>
                <a:cubicBezTo>
                  <a:pt x="2117271" y="1221940"/>
                  <a:pt x="2133158" y="1235229"/>
                  <a:pt x="2149928" y="1247340"/>
                </a:cubicBezTo>
                <a:cubicBezTo>
                  <a:pt x="2165837" y="1258830"/>
                  <a:pt x="2183590" y="1267738"/>
                  <a:pt x="2198914" y="1279997"/>
                </a:cubicBezTo>
                <a:cubicBezTo>
                  <a:pt x="2210935" y="1289614"/>
                  <a:pt x="2220098" y="1302390"/>
                  <a:pt x="2231571" y="1312655"/>
                </a:cubicBezTo>
                <a:cubicBezTo>
                  <a:pt x="2254596" y="1333256"/>
                  <a:pt x="2282549" y="1348791"/>
                  <a:pt x="2302328" y="1372526"/>
                </a:cubicBezTo>
                <a:cubicBezTo>
                  <a:pt x="2335350" y="1412152"/>
                  <a:pt x="2318206" y="1396681"/>
                  <a:pt x="2351314" y="1421512"/>
                </a:cubicBezTo>
                <a:cubicBezTo>
                  <a:pt x="2356757" y="1430583"/>
                  <a:pt x="2363264" y="1439095"/>
                  <a:pt x="2367642" y="1448726"/>
                </a:cubicBezTo>
                <a:cubicBezTo>
                  <a:pt x="2372390" y="1459172"/>
                  <a:pt x="2372956" y="1471352"/>
                  <a:pt x="2378528" y="1481383"/>
                </a:cubicBezTo>
                <a:cubicBezTo>
                  <a:pt x="2421721" y="1559131"/>
                  <a:pt x="2427980" y="1568155"/>
                  <a:pt x="2476500" y="1677326"/>
                </a:cubicBezTo>
                <a:cubicBezTo>
                  <a:pt x="2491014" y="1709983"/>
                  <a:pt x="2506297" y="1742309"/>
                  <a:pt x="2520042" y="1775297"/>
                </a:cubicBezTo>
                <a:cubicBezTo>
                  <a:pt x="2533519" y="1807642"/>
                  <a:pt x="2544591" y="1840955"/>
                  <a:pt x="2558142" y="1873269"/>
                </a:cubicBezTo>
                <a:cubicBezTo>
                  <a:pt x="2587307" y="1942816"/>
                  <a:pt x="2591349" y="1944967"/>
                  <a:pt x="2628900" y="2009340"/>
                </a:cubicBezTo>
                <a:cubicBezTo>
                  <a:pt x="2665959" y="2157581"/>
                  <a:pt x="2620845" y="2001098"/>
                  <a:pt x="2672442" y="2123640"/>
                </a:cubicBezTo>
                <a:cubicBezTo>
                  <a:pt x="2679793" y="2141097"/>
                  <a:pt x="2680761" y="2160904"/>
                  <a:pt x="2688771" y="2178069"/>
                </a:cubicBezTo>
                <a:cubicBezTo>
                  <a:pt x="2693684" y="2188596"/>
                  <a:pt x="2703880" y="2195766"/>
                  <a:pt x="2710542" y="2205283"/>
                </a:cubicBezTo>
                <a:cubicBezTo>
                  <a:pt x="2726902" y="2228654"/>
                  <a:pt x="2725110" y="2227213"/>
                  <a:pt x="2732314" y="2248826"/>
                </a:cubicBezTo>
                <a:cubicBezTo>
                  <a:pt x="2811379" y="2209292"/>
                  <a:pt x="2778752" y="2231799"/>
                  <a:pt x="2824842" y="2047440"/>
                </a:cubicBezTo>
                <a:cubicBezTo>
                  <a:pt x="2839356" y="1989383"/>
                  <a:pt x="2854150" y="1931395"/>
                  <a:pt x="2868385" y="1873269"/>
                </a:cubicBezTo>
                <a:cubicBezTo>
                  <a:pt x="2886055" y="1801117"/>
                  <a:pt x="2895704" y="1755775"/>
                  <a:pt x="2911928" y="1682769"/>
                </a:cubicBezTo>
                <a:cubicBezTo>
                  <a:pt x="2919185" y="1650112"/>
                  <a:pt x="2927139" y="1617601"/>
                  <a:pt x="2933700" y="1584797"/>
                </a:cubicBezTo>
                <a:cubicBezTo>
                  <a:pt x="2939143" y="1557583"/>
                  <a:pt x="2941918" y="1529697"/>
                  <a:pt x="2950028" y="1503155"/>
                </a:cubicBezTo>
                <a:cubicBezTo>
                  <a:pt x="2961942" y="1464164"/>
                  <a:pt x="2981581" y="1427823"/>
                  <a:pt x="2993571" y="1388855"/>
                </a:cubicBezTo>
                <a:cubicBezTo>
                  <a:pt x="3083368" y="1097015"/>
                  <a:pt x="3002747" y="1345286"/>
                  <a:pt x="3058885" y="1192912"/>
                </a:cubicBezTo>
                <a:cubicBezTo>
                  <a:pt x="3087781" y="1114481"/>
                  <a:pt x="3056701" y="1168972"/>
                  <a:pt x="3102428" y="1116712"/>
                </a:cubicBezTo>
                <a:cubicBezTo>
                  <a:pt x="3122703" y="1093540"/>
                  <a:pt x="3101665" y="1104266"/>
                  <a:pt x="3129642" y="1094940"/>
                </a:cubicBezTo>
                <a:cubicBezTo>
                  <a:pt x="3156856" y="1064097"/>
                  <a:pt x="3185481" y="1034444"/>
                  <a:pt x="3211285" y="1002412"/>
                </a:cubicBezTo>
                <a:cubicBezTo>
                  <a:pt x="3238147" y="969067"/>
                  <a:pt x="3260185" y="931984"/>
                  <a:pt x="3287485" y="898997"/>
                </a:cubicBezTo>
                <a:cubicBezTo>
                  <a:pt x="3356712" y="815348"/>
                  <a:pt x="3325509" y="871859"/>
                  <a:pt x="3401785" y="795583"/>
                </a:cubicBezTo>
                <a:cubicBezTo>
                  <a:pt x="3442556" y="754812"/>
                  <a:pt x="3419837" y="767794"/>
                  <a:pt x="3467100" y="752040"/>
                </a:cubicBezTo>
                <a:cubicBezTo>
                  <a:pt x="3470728" y="746597"/>
                  <a:pt x="3472267" y="738889"/>
                  <a:pt x="3477985" y="735712"/>
                </a:cubicBezTo>
                <a:cubicBezTo>
                  <a:pt x="3483280" y="732770"/>
                  <a:pt x="3525925" y="722366"/>
                  <a:pt x="3537857" y="719383"/>
                </a:cubicBezTo>
                <a:cubicBezTo>
                  <a:pt x="3667526" y="721699"/>
                  <a:pt x="3769140" y="712710"/>
                  <a:pt x="3886200" y="730269"/>
                </a:cubicBezTo>
                <a:cubicBezTo>
                  <a:pt x="3950719" y="739947"/>
                  <a:pt x="3932252" y="734735"/>
                  <a:pt x="3967842" y="746597"/>
                </a:cubicBezTo>
                <a:cubicBezTo>
                  <a:pt x="4000499" y="781069"/>
                  <a:pt x="4028735" y="820348"/>
                  <a:pt x="4065814" y="850012"/>
                </a:cubicBezTo>
                <a:cubicBezTo>
                  <a:pt x="4083957" y="864526"/>
                  <a:pt x="4103813" y="877126"/>
                  <a:pt x="4120242" y="893555"/>
                </a:cubicBezTo>
                <a:cubicBezTo>
                  <a:pt x="4134869" y="908182"/>
                  <a:pt x="4143715" y="927913"/>
                  <a:pt x="4158342" y="942540"/>
                </a:cubicBezTo>
                <a:cubicBezTo>
                  <a:pt x="4169378" y="953576"/>
                  <a:pt x="4185005" y="959135"/>
                  <a:pt x="4196442" y="969755"/>
                </a:cubicBezTo>
                <a:cubicBezTo>
                  <a:pt x="4210575" y="982878"/>
                  <a:pt x="4220905" y="999660"/>
                  <a:pt x="4234542" y="1013297"/>
                </a:cubicBezTo>
                <a:cubicBezTo>
                  <a:pt x="4247469" y="1026224"/>
                  <a:pt x="4263012" y="1035906"/>
                  <a:pt x="4278085" y="1045955"/>
                </a:cubicBezTo>
                <a:cubicBezTo>
                  <a:pt x="4281714" y="1051398"/>
                  <a:pt x="4283946" y="1058095"/>
                  <a:pt x="4288971" y="1062283"/>
                </a:cubicBezTo>
                <a:cubicBezTo>
                  <a:pt x="4295204" y="1067477"/>
                  <a:pt x="4303284" y="1069973"/>
                  <a:pt x="4310742" y="1073169"/>
                </a:cubicBezTo>
                <a:cubicBezTo>
                  <a:pt x="4328157" y="1080633"/>
                  <a:pt x="4333844" y="1078945"/>
                  <a:pt x="4354285" y="1084055"/>
                </a:cubicBezTo>
                <a:cubicBezTo>
                  <a:pt x="4359851" y="1085446"/>
                  <a:pt x="4365171" y="1087683"/>
                  <a:pt x="4370614" y="1089497"/>
                </a:cubicBezTo>
                <a:cubicBezTo>
                  <a:pt x="4386943" y="1053211"/>
                  <a:pt x="4403926" y="1017213"/>
                  <a:pt x="4419600" y="980640"/>
                </a:cubicBezTo>
                <a:cubicBezTo>
                  <a:pt x="4455195" y="897585"/>
                  <a:pt x="4471545" y="834392"/>
                  <a:pt x="4523014" y="752040"/>
                </a:cubicBezTo>
                <a:cubicBezTo>
                  <a:pt x="4532085" y="737526"/>
                  <a:pt x="4541550" y="723250"/>
                  <a:pt x="4550228" y="708497"/>
                </a:cubicBezTo>
                <a:cubicBezTo>
                  <a:pt x="4559699" y="692397"/>
                  <a:pt x="4567702" y="675450"/>
                  <a:pt x="4577442" y="659512"/>
                </a:cubicBezTo>
                <a:cubicBezTo>
                  <a:pt x="4602741" y="618114"/>
                  <a:pt x="4606011" y="615637"/>
                  <a:pt x="4631871" y="583312"/>
                </a:cubicBezTo>
                <a:cubicBezTo>
                  <a:pt x="4635500" y="572426"/>
                  <a:pt x="4638344" y="561247"/>
                  <a:pt x="4642757" y="550655"/>
                </a:cubicBezTo>
                <a:cubicBezTo>
                  <a:pt x="4651557" y="529533"/>
                  <a:pt x="4669955" y="498975"/>
                  <a:pt x="4680857" y="479897"/>
                </a:cubicBezTo>
                <a:cubicBezTo>
                  <a:pt x="4684485" y="465383"/>
                  <a:pt x="4681163" y="446934"/>
                  <a:pt x="4691742" y="436355"/>
                </a:cubicBezTo>
                <a:cubicBezTo>
                  <a:pt x="4715551" y="412546"/>
                  <a:pt x="4704111" y="426627"/>
                  <a:pt x="4724400" y="392812"/>
                </a:cubicBezTo>
                <a:cubicBezTo>
                  <a:pt x="4744270" y="293453"/>
                  <a:pt x="4726806" y="328445"/>
                  <a:pt x="4849585" y="224083"/>
                </a:cubicBezTo>
                <a:cubicBezTo>
                  <a:pt x="4885871" y="193240"/>
                  <a:pt x="4919199" y="158535"/>
                  <a:pt x="4958442" y="131555"/>
                </a:cubicBezTo>
                <a:cubicBezTo>
                  <a:pt x="4988393" y="110963"/>
                  <a:pt x="5028720" y="77331"/>
                  <a:pt x="5067300" y="60797"/>
                </a:cubicBezTo>
                <a:cubicBezTo>
                  <a:pt x="5072573" y="58537"/>
                  <a:pt x="5078185" y="57169"/>
                  <a:pt x="5083628" y="55355"/>
                </a:cubicBezTo>
                <a:cubicBezTo>
                  <a:pt x="5092699" y="48098"/>
                  <a:pt x="5102627" y="41798"/>
                  <a:pt x="5110842" y="33583"/>
                </a:cubicBezTo>
                <a:cubicBezTo>
                  <a:pt x="5115467" y="28958"/>
                  <a:pt x="5115407" y="18940"/>
                  <a:pt x="5121728" y="17255"/>
                </a:cubicBezTo>
                <a:cubicBezTo>
                  <a:pt x="5144585" y="11160"/>
                  <a:pt x="5168839" y="12478"/>
                  <a:pt x="5192485" y="11812"/>
                </a:cubicBezTo>
                <a:cubicBezTo>
                  <a:pt x="5297688" y="8848"/>
                  <a:pt x="5402942" y="8183"/>
                  <a:pt x="5508171" y="6369"/>
                </a:cubicBezTo>
                <a:cubicBezTo>
                  <a:pt x="5659927" y="-5305"/>
                  <a:pt x="5510539" y="1766"/>
                  <a:pt x="5627914" y="6369"/>
                </a:cubicBezTo>
                <a:cubicBezTo>
                  <a:pt x="5704077" y="9356"/>
                  <a:pt x="5780314" y="9998"/>
                  <a:pt x="5856514" y="11812"/>
                </a:cubicBezTo>
                <a:cubicBezTo>
                  <a:pt x="5874657" y="13626"/>
                  <a:pt x="5899164" y="3336"/>
                  <a:pt x="5910942" y="17255"/>
                </a:cubicBezTo>
                <a:cubicBezTo>
                  <a:pt x="5925054" y="33933"/>
                  <a:pt x="5912793" y="61019"/>
                  <a:pt x="5916385" y="82569"/>
                </a:cubicBezTo>
                <a:cubicBezTo>
                  <a:pt x="5936584" y="203758"/>
                  <a:pt x="5941012" y="166688"/>
                  <a:pt x="5970814" y="294840"/>
                </a:cubicBezTo>
                <a:cubicBezTo>
                  <a:pt x="5980003" y="334354"/>
                  <a:pt x="5984629" y="374802"/>
                  <a:pt x="5992585" y="414583"/>
                </a:cubicBezTo>
                <a:cubicBezTo>
                  <a:pt x="6002857" y="465941"/>
                  <a:pt x="6022335" y="547917"/>
                  <a:pt x="6036128" y="599640"/>
                </a:cubicBezTo>
                <a:cubicBezTo>
                  <a:pt x="6042935" y="625164"/>
                  <a:pt x="6048806" y="651038"/>
                  <a:pt x="6057900" y="675840"/>
                </a:cubicBezTo>
                <a:cubicBezTo>
                  <a:pt x="6069018" y="706160"/>
                  <a:pt x="6110053" y="795325"/>
                  <a:pt x="6128657" y="828240"/>
                </a:cubicBezTo>
                <a:cubicBezTo>
                  <a:pt x="6140297" y="848834"/>
                  <a:pt x="6156178" y="866954"/>
                  <a:pt x="6166757" y="888112"/>
                </a:cubicBezTo>
                <a:cubicBezTo>
                  <a:pt x="6174454" y="903506"/>
                  <a:pt x="6175685" y="921557"/>
                  <a:pt x="6183085" y="937097"/>
                </a:cubicBezTo>
                <a:cubicBezTo>
                  <a:pt x="6213565" y="1001105"/>
                  <a:pt x="6205408" y="990580"/>
                  <a:pt x="6242957" y="1018740"/>
                </a:cubicBezTo>
                <a:cubicBezTo>
                  <a:pt x="6246355" y="1028935"/>
                  <a:pt x="6249907" y="1044363"/>
                  <a:pt x="6259285" y="1051397"/>
                </a:cubicBezTo>
                <a:cubicBezTo>
                  <a:pt x="6269021" y="1058699"/>
                  <a:pt x="6281056" y="1062283"/>
                  <a:pt x="6291942" y="1067726"/>
                </a:cubicBezTo>
                <a:cubicBezTo>
                  <a:pt x="6293718" y="1074830"/>
                  <a:pt x="6297830" y="1101650"/>
                  <a:pt x="6308271" y="1105826"/>
                </a:cubicBezTo>
                <a:cubicBezTo>
                  <a:pt x="6313598" y="1107957"/>
                  <a:pt x="6319157" y="1102197"/>
                  <a:pt x="6324600" y="1100383"/>
                </a:cubicBezTo>
                <a:cubicBezTo>
                  <a:pt x="6371771" y="1138483"/>
                  <a:pt x="6422095" y="1172981"/>
                  <a:pt x="6466114" y="1214683"/>
                </a:cubicBezTo>
                <a:cubicBezTo>
                  <a:pt x="6500585" y="1247340"/>
                  <a:pt x="6539129" y="1276176"/>
                  <a:pt x="6569528" y="1312655"/>
                </a:cubicBezTo>
                <a:cubicBezTo>
                  <a:pt x="6608240" y="1359110"/>
                  <a:pt x="6586722" y="1335292"/>
                  <a:pt x="6634842" y="1383412"/>
                </a:cubicBezTo>
                <a:cubicBezTo>
                  <a:pt x="6638471" y="1392483"/>
                  <a:pt x="6639866" y="1402810"/>
                  <a:pt x="6645728" y="1410626"/>
                </a:cubicBezTo>
                <a:cubicBezTo>
                  <a:pt x="6656504" y="1424994"/>
                  <a:pt x="6683828" y="1448726"/>
                  <a:pt x="6683828" y="1448726"/>
                </a:cubicBezTo>
                <a:cubicBezTo>
                  <a:pt x="6685642" y="1455983"/>
                  <a:pt x="6685122" y="1464273"/>
                  <a:pt x="6689271" y="1470497"/>
                </a:cubicBezTo>
                <a:cubicBezTo>
                  <a:pt x="6692900" y="1475940"/>
                  <a:pt x="6700209" y="1485089"/>
                  <a:pt x="6705600" y="1481383"/>
                </a:cubicBezTo>
                <a:cubicBezTo>
                  <a:pt x="6761878" y="1442692"/>
                  <a:pt x="6804880" y="1385892"/>
                  <a:pt x="6863442" y="1350755"/>
                </a:cubicBezTo>
                <a:cubicBezTo>
                  <a:pt x="7135224" y="1187686"/>
                  <a:pt x="6907313" y="1328766"/>
                  <a:pt x="7053942" y="1231012"/>
                </a:cubicBezTo>
                <a:cubicBezTo>
                  <a:pt x="7068183" y="1221518"/>
                  <a:pt x="7082700" y="1212421"/>
                  <a:pt x="7097485" y="1203797"/>
                </a:cubicBezTo>
                <a:cubicBezTo>
                  <a:pt x="7152728" y="1171572"/>
                  <a:pt x="7090238" y="1212259"/>
                  <a:pt x="7135585" y="1182026"/>
                </a:cubicBezTo>
                <a:cubicBezTo>
                  <a:pt x="7155542" y="1152997"/>
                  <a:pt x="7174108" y="1122961"/>
                  <a:pt x="7195457" y="1094940"/>
                </a:cubicBezTo>
                <a:cubicBezTo>
                  <a:pt x="7232205" y="1046708"/>
                  <a:pt x="7276122" y="1003878"/>
                  <a:pt x="7309757" y="953426"/>
                </a:cubicBezTo>
                <a:cubicBezTo>
                  <a:pt x="7320643" y="937097"/>
                  <a:pt x="7331935" y="921032"/>
                  <a:pt x="7342414" y="904440"/>
                </a:cubicBezTo>
                <a:cubicBezTo>
                  <a:pt x="7379467" y="845772"/>
                  <a:pt x="7364630" y="858089"/>
                  <a:pt x="7407728" y="811912"/>
                </a:cubicBezTo>
                <a:cubicBezTo>
                  <a:pt x="7421734" y="796906"/>
                  <a:pt x="7436757" y="782883"/>
                  <a:pt x="7451271" y="768369"/>
                </a:cubicBezTo>
                <a:cubicBezTo>
                  <a:pt x="7456714" y="762926"/>
                  <a:pt x="7459945" y="752846"/>
                  <a:pt x="7467600" y="752040"/>
                </a:cubicBezTo>
                <a:cubicBezTo>
                  <a:pt x="7502071" y="748412"/>
                  <a:pt x="7536460" y="743883"/>
                  <a:pt x="7571014" y="741155"/>
                </a:cubicBezTo>
                <a:cubicBezTo>
                  <a:pt x="7605426" y="738438"/>
                  <a:pt x="7639976" y="737865"/>
                  <a:pt x="7674428" y="735712"/>
                </a:cubicBezTo>
                <a:cubicBezTo>
                  <a:pt x="7698037" y="734236"/>
                  <a:pt x="7721599" y="732083"/>
                  <a:pt x="7745185" y="730269"/>
                </a:cubicBezTo>
                <a:cubicBezTo>
                  <a:pt x="7921171" y="732083"/>
                  <a:pt x="8098342" y="715240"/>
                  <a:pt x="8273142" y="735712"/>
                </a:cubicBezTo>
                <a:cubicBezTo>
                  <a:pt x="8306369" y="739603"/>
                  <a:pt x="8322935" y="780487"/>
                  <a:pt x="8349342" y="801026"/>
                </a:cubicBezTo>
                <a:cubicBezTo>
                  <a:pt x="8371986" y="818638"/>
                  <a:pt x="8395669" y="834977"/>
                  <a:pt x="8420100" y="850012"/>
                </a:cubicBezTo>
                <a:cubicBezTo>
                  <a:pt x="8665528" y="1001044"/>
                  <a:pt x="8361944" y="801378"/>
                  <a:pt x="8534400" y="920769"/>
                </a:cubicBezTo>
                <a:cubicBezTo>
                  <a:pt x="8543098" y="926791"/>
                  <a:pt x="8553426" y="930398"/>
                  <a:pt x="8561614" y="937097"/>
                </a:cubicBezTo>
                <a:cubicBezTo>
                  <a:pt x="8573529" y="946846"/>
                  <a:pt x="8581821" y="960700"/>
                  <a:pt x="8594271" y="969755"/>
                </a:cubicBezTo>
                <a:cubicBezTo>
                  <a:pt x="8602172" y="975502"/>
                  <a:pt x="8612944" y="975895"/>
                  <a:pt x="8621485" y="980640"/>
                </a:cubicBezTo>
                <a:cubicBezTo>
                  <a:pt x="8629415" y="985046"/>
                  <a:pt x="8636591" y="990816"/>
                  <a:pt x="8643257" y="996969"/>
                </a:cubicBezTo>
                <a:cubicBezTo>
                  <a:pt x="8689717" y="1039856"/>
                  <a:pt x="8681458" y="1029780"/>
                  <a:pt x="8703128" y="1062283"/>
                </a:cubicBezTo>
                <a:cubicBezTo>
                  <a:pt x="8735785" y="1031440"/>
                  <a:pt x="8767527" y="999598"/>
                  <a:pt x="8801100" y="969755"/>
                </a:cubicBezTo>
                <a:cubicBezTo>
                  <a:pt x="8952367" y="835296"/>
                  <a:pt x="8850772" y="941850"/>
                  <a:pt x="9007928" y="784697"/>
                </a:cubicBezTo>
                <a:lnTo>
                  <a:pt x="9056914" y="735712"/>
                </a:lnTo>
                <a:cubicBezTo>
                  <a:pt x="9062357" y="730269"/>
                  <a:pt x="9065940" y="721817"/>
                  <a:pt x="9073242" y="719383"/>
                </a:cubicBezTo>
                <a:lnTo>
                  <a:pt x="9105900" y="708497"/>
                </a:lnTo>
                <a:lnTo>
                  <a:pt x="9394371" y="713940"/>
                </a:lnTo>
                <a:cubicBezTo>
                  <a:pt x="9419824" y="714700"/>
                  <a:pt x="9446318" y="727144"/>
                  <a:pt x="9470571" y="719383"/>
                </a:cubicBezTo>
                <a:cubicBezTo>
                  <a:pt x="9495130" y="711524"/>
                  <a:pt x="9510038" y="686164"/>
                  <a:pt x="9530442" y="670397"/>
                </a:cubicBezTo>
                <a:cubicBezTo>
                  <a:pt x="9549969" y="655308"/>
                  <a:pt x="9570868" y="642047"/>
                  <a:pt x="9590314" y="626855"/>
                </a:cubicBezTo>
                <a:cubicBezTo>
                  <a:pt x="9628943" y="596677"/>
                  <a:pt x="9668594" y="567575"/>
                  <a:pt x="9704614" y="534326"/>
                </a:cubicBezTo>
                <a:cubicBezTo>
                  <a:pt x="9728200" y="512555"/>
                  <a:pt x="9750307" y="489063"/>
                  <a:pt x="9775371" y="469012"/>
                </a:cubicBezTo>
                <a:cubicBezTo>
                  <a:pt x="9786793" y="459874"/>
                  <a:pt x="9800928" y="454766"/>
                  <a:pt x="9813471" y="447240"/>
                </a:cubicBezTo>
                <a:cubicBezTo>
                  <a:pt x="9823052" y="441492"/>
                  <a:pt x="9844393" y="426179"/>
                  <a:pt x="9851571" y="420026"/>
                </a:cubicBezTo>
                <a:cubicBezTo>
                  <a:pt x="9857415" y="415016"/>
                  <a:pt x="9862457" y="409140"/>
                  <a:pt x="9867900" y="403697"/>
                </a:cubicBezTo>
                <a:cubicBezTo>
                  <a:pt x="9904186" y="438169"/>
                  <a:pt x="9943643" y="469583"/>
                  <a:pt x="9976757" y="507112"/>
                </a:cubicBezTo>
                <a:cubicBezTo>
                  <a:pt x="10003971" y="537955"/>
                  <a:pt x="10029315" y="570555"/>
                  <a:pt x="10058400" y="599640"/>
                </a:cubicBezTo>
                <a:cubicBezTo>
                  <a:pt x="10071100" y="612340"/>
                  <a:pt x="10083303" y="625558"/>
                  <a:pt x="10096500" y="637740"/>
                </a:cubicBezTo>
                <a:cubicBezTo>
                  <a:pt x="10106912" y="647351"/>
                  <a:pt x="10119137" y="654935"/>
                  <a:pt x="10129157" y="664955"/>
                </a:cubicBezTo>
                <a:cubicBezTo>
                  <a:pt x="10135571" y="671369"/>
                  <a:pt x="10139582" y="679839"/>
                  <a:pt x="10145485" y="686726"/>
                </a:cubicBezTo>
                <a:cubicBezTo>
                  <a:pt x="10155040" y="697873"/>
                  <a:pt x="10178423" y="718463"/>
                  <a:pt x="10189028" y="724826"/>
                </a:cubicBezTo>
                <a:cubicBezTo>
                  <a:pt x="10197406" y="729853"/>
                  <a:pt x="10207094" y="732281"/>
                  <a:pt x="10216242" y="735712"/>
                </a:cubicBezTo>
                <a:cubicBezTo>
                  <a:pt x="10233816" y="742302"/>
                  <a:pt x="10228223" y="741155"/>
                  <a:pt x="10243457" y="741155"/>
                </a:cubicBezTo>
              </a:path>
            </a:pathLst>
          </a:cu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245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Vegetarische Mahlzeit aus Brokkoli, Tomaten und Oliven mit Reis auf grauem Teller, Kochen mit gesundem Gemüse, heller Hintergrund mit Kopierraum, hoher Winkel von oben - Lizenzfrei Veganismus Stock-Foto">
            <a:extLst>
              <a:ext uri="{FF2B5EF4-FFF2-40B4-BE49-F238E27FC236}">
                <a16:creationId xmlns:a16="http://schemas.microsoft.com/office/drawing/2014/main" id="{E6F0B6D4-EDD6-A768-E4FD-8E5BF4F13508}"/>
              </a:ext>
            </a:extLst>
          </p:cNvPr>
          <p:cNvPicPr>
            <a:picLocks noChangeAspect="1"/>
          </p:cNvPicPr>
          <p:nvPr/>
        </p:nvPicPr>
        <p:blipFill>
          <a:blip r:embed="rId2">
            <a:alphaModFix amt="50000"/>
          </a:blip>
          <a:stretch>
            <a:fillRect/>
          </a:stretch>
        </p:blipFill>
        <p:spPr>
          <a:xfrm>
            <a:off x="-493739" y="-1408684"/>
            <a:ext cx="14527239" cy="9675368"/>
          </a:xfrm>
          <a:prstGeom prst="rect">
            <a:avLst/>
          </a:prstGeom>
        </p:spPr>
      </p:pic>
      <p:sp>
        <p:nvSpPr>
          <p:cNvPr id="2" name="Titel 1">
            <a:extLst>
              <a:ext uri="{FF2B5EF4-FFF2-40B4-BE49-F238E27FC236}">
                <a16:creationId xmlns:a16="http://schemas.microsoft.com/office/drawing/2014/main" id="{8EE7F9A4-E1D2-4496-15BF-9B438C15B337}"/>
              </a:ext>
            </a:extLst>
          </p:cNvPr>
          <p:cNvSpPr>
            <a:spLocks noGrp="1"/>
          </p:cNvSpPr>
          <p:nvPr>
            <p:ph type="title"/>
          </p:nvPr>
        </p:nvSpPr>
        <p:spPr/>
        <p:txBody>
          <a:bodyPr>
            <a:normAutofit/>
          </a:bodyPr>
          <a:lstStyle/>
          <a:p>
            <a:r>
              <a:rPr lang="de-DE" dirty="0"/>
              <a:t>Ganz praktisch: Kleinere Teller</a:t>
            </a:r>
          </a:p>
        </p:txBody>
      </p:sp>
      <p:sp>
        <p:nvSpPr>
          <p:cNvPr id="3" name="Inhaltsplatzhalter 2">
            <a:extLst>
              <a:ext uri="{FF2B5EF4-FFF2-40B4-BE49-F238E27FC236}">
                <a16:creationId xmlns:a16="http://schemas.microsoft.com/office/drawing/2014/main" id="{D1ED28F2-DCCB-ED89-9C64-13EE48F9AE56}"/>
              </a:ext>
            </a:extLst>
          </p:cNvPr>
          <p:cNvSpPr>
            <a:spLocks noGrp="1"/>
          </p:cNvSpPr>
          <p:nvPr>
            <p:ph idx="1"/>
          </p:nvPr>
        </p:nvSpPr>
        <p:spPr>
          <a:xfrm>
            <a:off x="838199" y="1825624"/>
            <a:ext cx="8688421" cy="4562206"/>
          </a:xfrm>
        </p:spPr>
        <p:txBody>
          <a:bodyPr>
            <a:normAutofit/>
          </a:bodyPr>
          <a:lstStyle/>
          <a:p>
            <a:pPr lvl="0"/>
            <a:r>
              <a:rPr lang="de-DE" sz="2000" b="1" dirty="0">
                <a:solidFill>
                  <a:schemeClr val="accent5"/>
                </a:solidFill>
              </a:rPr>
              <a:t>Größere Portionen </a:t>
            </a:r>
            <a:r>
              <a:rPr lang="de-DE" sz="2000" dirty="0"/>
              <a:t>wahrscheinlicher bei </a:t>
            </a:r>
            <a:r>
              <a:rPr lang="de-DE" sz="2000" b="1" dirty="0">
                <a:solidFill>
                  <a:schemeClr val="accent5"/>
                </a:solidFill>
              </a:rPr>
              <a:t>größeren Tellern </a:t>
            </a:r>
            <a:r>
              <a:rPr lang="de-DE" sz="2000" dirty="0"/>
              <a:t>und Schüsseln</a:t>
            </a:r>
          </a:p>
          <a:p>
            <a:pPr lvl="0"/>
            <a:r>
              <a:rPr lang="de-DE" sz="2000" dirty="0"/>
              <a:t>Ein großer Teller verleitet eher dazu, den </a:t>
            </a:r>
            <a:r>
              <a:rPr lang="de-DE" sz="2000" b="1" dirty="0">
                <a:solidFill>
                  <a:schemeClr val="accent5"/>
                </a:solidFill>
              </a:rPr>
              <a:t>vorhandenen Platz zu füllen</a:t>
            </a:r>
          </a:p>
          <a:p>
            <a:pPr lvl="1"/>
            <a:r>
              <a:rPr lang="de-DE" sz="1600" dirty="0"/>
              <a:t>ein kleinerer Teller lässt eine normale Portion größer erscheinen</a:t>
            </a:r>
          </a:p>
          <a:p>
            <a:pPr marL="0" indent="0">
              <a:buNone/>
            </a:pPr>
            <a:r>
              <a:rPr lang="de-DE" sz="2000" b="1" dirty="0"/>
              <a:t>Praktische Tipps: </a:t>
            </a:r>
            <a:endParaRPr lang="de-DE" sz="2000" dirty="0"/>
          </a:p>
          <a:p>
            <a:pPr lvl="0"/>
            <a:r>
              <a:rPr lang="de-DE" sz="2000" dirty="0"/>
              <a:t>Zunächst eine kleinere Portion nehmen, </a:t>
            </a:r>
            <a:r>
              <a:rPr lang="de-DE" sz="2000" b="1" dirty="0">
                <a:solidFill>
                  <a:schemeClr val="accent5"/>
                </a:solidFill>
              </a:rPr>
              <a:t>bei Bedarf bewusst nachnehmen</a:t>
            </a:r>
          </a:p>
          <a:p>
            <a:pPr lvl="0"/>
            <a:r>
              <a:rPr lang="de-DE" sz="2000" dirty="0"/>
              <a:t>Saucen, Dressings </a:t>
            </a:r>
            <a:r>
              <a:rPr lang="de-DE" sz="2000" b="1" dirty="0">
                <a:solidFill>
                  <a:schemeClr val="accent5"/>
                </a:solidFill>
              </a:rPr>
              <a:t>separat</a:t>
            </a:r>
            <a:r>
              <a:rPr lang="de-DE" sz="2000" dirty="0"/>
              <a:t> servieren</a:t>
            </a:r>
          </a:p>
          <a:p>
            <a:pPr lvl="0"/>
            <a:r>
              <a:rPr lang="de-DE" sz="2000" b="1" dirty="0">
                <a:solidFill>
                  <a:schemeClr val="accent5"/>
                </a:solidFill>
              </a:rPr>
              <a:t>Gemüse</a:t>
            </a:r>
            <a:r>
              <a:rPr lang="de-DE" sz="2000" dirty="0"/>
              <a:t> und </a:t>
            </a:r>
            <a:r>
              <a:rPr lang="de-DE" sz="2000" b="1" dirty="0">
                <a:solidFill>
                  <a:schemeClr val="accent5"/>
                </a:solidFill>
              </a:rPr>
              <a:t>Salat</a:t>
            </a:r>
            <a:r>
              <a:rPr lang="de-DE" sz="2000" dirty="0"/>
              <a:t> sollten den </a:t>
            </a:r>
            <a:r>
              <a:rPr lang="de-DE" sz="2000" b="1" dirty="0">
                <a:solidFill>
                  <a:schemeClr val="accent5"/>
                </a:solidFill>
              </a:rPr>
              <a:t>größeren</a:t>
            </a:r>
            <a:r>
              <a:rPr lang="de-DE" sz="2000" dirty="0"/>
              <a:t> </a:t>
            </a:r>
            <a:r>
              <a:rPr lang="de-DE" sz="2000" b="1" dirty="0">
                <a:solidFill>
                  <a:schemeClr val="accent5"/>
                </a:solidFill>
              </a:rPr>
              <a:t>Teil</a:t>
            </a:r>
            <a:r>
              <a:rPr lang="de-DE" sz="2000" dirty="0"/>
              <a:t> des </a:t>
            </a:r>
            <a:r>
              <a:rPr lang="de-DE" sz="2000" b="1" dirty="0">
                <a:solidFill>
                  <a:schemeClr val="accent5"/>
                </a:solidFill>
              </a:rPr>
              <a:t>Tellers</a:t>
            </a:r>
            <a:r>
              <a:rPr lang="de-DE" sz="2000" dirty="0"/>
              <a:t> ausmachen</a:t>
            </a:r>
          </a:p>
          <a:p>
            <a:pPr lvl="0"/>
            <a:r>
              <a:rPr lang="de-DE" sz="2000" dirty="0"/>
              <a:t>Essen </a:t>
            </a:r>
            <a:r>
              <a:rPr lang="de-DE" sz="2000" b="1" dirty="0">
                <a:solidFill>
                  <a:schemeClr val="accent5"/>
                </a:solidFill>
              </a:rPr>
              <a:t>nicht auf dem Tisch stehen lassen</a:t>
            </a:r>
            <a:r>
              <a:rPr lang="de-DE" sz="2000" dirty="0"/>
              <a:t>, da man dann leicht nachnimmt</a:t>
            </a:r>
          </a:p>
          <a:p>
            <a:pPr lvl="0"/>
            <a:r>
              <a:rPr lang="de-DE" sz="2000" dirty="0"/>
              <a:t>Snacks </a:t>
            </a:r>
            <a:r>
              <a:rPr lang="de-DE" sz="2000" b="1" dirty="0">
                <a:solidFill>
                  <a:schemeClr val="accent5"/>
                </a:solidFill>
              </a:rPr>
              <a:t>nicht aus der Tüte </a:t>
            </a:r>
            <a:r>
              <a:rPr lang="de-DE" sz="2000" dirty="0"/>
              <a:t>essen, sondern eine kleine Portion auf einen Teller geben</a:t>
            </a:r>
          </a:p>
          <a:p>
            <a:pPr marL="0" indent="0">
              <a:buNone/>
            </a:pPr>
            <a:r>
              <a:rPr lang="de-DE" sz="2000" b="1" dirty="0"/>
              <a:t>! Kleine Teller nutzen, bewusst portionieren!</a:t>
            </a:r>
            <a:endParaRPr lang="de-DE" sz="2000" dirty="0"/>
          </a:p>
        </p:txBody>
      </p:sp>
      <p:sp>
        <p:nvSpPr>
          <p:cNvPr id="5" name="Ellipse 4">
            <a:extLst>
              <a:ext uri="{FF2B5EF4-FFF2-40B4-BE49-F238E27FC236}">
                <a16:creationId xmlns:a16="http://schemas.microsoft.com/office/drawing/2014/main" id="{525086C9-A02A-6409-2B82-1040249D5C0A}"/>
              </a:ext>
            </a:extLst>
          </p:cNvPr>
          <p:cNvSpPr/>
          <p:nvPr/>
        </p:nvSpPr>
        <p:spPr>
          <a:xfrm>
            <a:off x="10455729" y="87085"/>
            <a:ext cx="1660072" cy="14532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Symbol für Ernährung</a:t>
            </a:r>
          </a:p>
        </p:txBody>
      </p:sp>
      <p:sp>
        <p:nvSpPr>
          <p:cNvPr id="6" name="Textfeld 5">
            <a:extLst>
              <a:ext uri="{FF2B5EF4-FFF2-40B4-BE49-F238E27FC236}">
                <a16:creationId xmlns:a16="http://schemas.microsoft.com/office/drawing/2014/main" id="{F87ADC8D-C636-CB89-EAD5-187F23732990}"/>
              </a:ext>
            </a:extLst>
          </p:cNvPr>
          <p:cNvSpPr txBox="1"/>
          <p:nvPr/>
        </p:nvSpPr>
        <p:spPr>
          <a:xfrm>
            <a:off x="12115801" y="-95251"/>
            <a:ext cx="1606550" cy="3139321"/>
          </a:xfrm>
          <a:prstGeom prst="rect">
            <a:avLst/>
          </a:prstGeom>
          <a:noFill/>
        </p:spPr>
        <p:txBody>
          <a:bodyPr wrap="square" rtlCol="0">
            <a:spAutoFit/>
          </a:bodyPr>
          <a:lstStyle/>
          <a:p>
            <a:r>
              <a:rPr lang="de-DE" i="1" dirty="0">
                <a:solidFill>
                  <a:srgbClr val="FF0000"/>
                </a:solidFill>
              </a:rPr>
              <a:t>Dieses Symbol ist als Wiedererkennung gedacht, weil wir in jeder Kurseinheit nur so eine „Besser essen“-Folie haben</a:t>
            </a:r>
          </a:p>
        </p:txBody>
      </p:sp>
      <p:sp>
        <p:nvSpPr>
          <p:cNvPr id="9" name="Textfeld 8">
            <a:extLst>
              <a:ext uri="{FF2B5EF4-FFF2-40B4-BE49-F238E27FC236}">
                <a16:creationId xmlns:a16="http://schemas.microsoft.com/office/drawing/2014/main" id="{31A8107F-69BB-1E25-107D-88B8520C871F}"/>
              </a:ext>
            </a:extLst>
          </p:cNvPr>
          <p:cNvSpPr txBox="1"/>
          <p:nvPr/>
        </p:nvSpPr>
        <p:spPr>
          <a:xfrm>
            <a:off x="838199" y="6858000"/>
            <a:ext cx="15052775" cy="369332"/>
          </a:xfrm>
          <a:prstGeom prst="rect">
            <a:avLst/>
          </a:prstGeom>
          <a:noFill/>
        </p:spPr>
        <p:txBody>
          <a:bodyPr wrap="none" rtlCol="0">
            <a:spAutoFit/>
          </a:bodyPr>
          <a:lstStyle/>
          <a:p>
            <a:r>
              <a:rPr lang="de-DE" dirty="0"/>
              <a:t>https://www.istockphoto.com/de/foto/vegetarische-mahlzeit-aus-brokkoli-tomaten-und-oliven-mit-reis-auf-grauem-teller-gm1333794938-416164253</a:t>
            </a:r>
          </a:p>
        </p:txBody>
      </p:sp>
    </p:spTree>
    <p:extLst>
      <p:ext uri="{BB962C8B-B14F-4D97-AF65-F5344CB8AC3E}">
        <p14:creationId xmlns:p14="http://schemas.microsoft.com/office/powerpoint/2010/main" val="91523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BDB75-F325-39D6-B59D-C6BB8C3C3A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2A41859-34AE-37E3-0EF5-1154D00D24DB}"/>
              </a:ext>
            </a:extLst>
          </p:cNvPr>
          <p:cNvSpPr>
            <a:spLocks noGrp="1"/>
          </p:cNvSpPr>
          <p:nvPr>
            <p:ph type="title"/>
          </p:nvPr>
        </p:nvSpPr>
        <p:spPr/>
        <p:txBody>
          <a:bodyPr/>
          <a:lstStyle/>
          <a:p>
            <a:r>
              <a:rPr lang="de-DE" dirty="0"/>
              <a:t>Wie viele Kalorien können Sie hier sparen?</a:t>
            </a:r>
          </a:p>
        </p:txBody>
      </p:sp>
      <p:pic>
        <p:nvPicPr>
          <p:cNvPr id="5" name="Grafik 4">
            <a:extLst>
              <a:ext uri="{FF2B5EF4-FFF2-40B4-BE49-F238E27FC236}">
                <a16:creationId xmlns:a16="http://schemas.microsoft.com/office/drawing/2014/main" id="{67F00B15-F732-B1F8-4B46-DE97C3310F91}"/>
              </a:ext>
            </a:extLst>
          </p:cNvPr>
          <p:cNvPicPr>
            <a:picLocks noChangeAspect="1"/>
          </p:cNvPicPr>
          <p:nvPr/>
        </p:nvPicPr>
        <p:blipFill>
          <a:blip r:embed="rId2"/>
          <a:stretch>
            <a:fillRect/>
          </a:stretch>
        </p:blipFill>
        <p:spPr>
          <a:xfrm>
            <a:off x="838200" y="2353901"/>
            <a:ext cx="4035600" cy="2296708"/>
          </a:xfrm>
          <a:prstGeom prst="rect">
            <a:avLst/>
          </a:prstGeom>
        </p:spPr>
      </p:pic>
      <p:pic>
        <p:nvPicPr>
          <p:cNvPr id="7" name="Grafik 6">
            <a:extLst>
              <a:ext uri="{FF2B5EF4-FFF2-40B4-BE49-F238E27FC236}">
                <a16:creationId xmlns:a16="http://schemas.microsoft.com/office/drawing/2014/main" id="{69E4298E-F659-19BF-29E9-ABE11E1CB874}"/>
              </a:ext>
            </a:extLst>
          </p:cNvPr>
          <p:cNvPicPr>
            <a:picLocks noChangeAspect="1"/>
          </p:cNvPicPr>
          <p:nvPr/>
        </p:nvPicPr>
        <p:blipFill>
          <a:blip r:embed="rId3"/>
          <a:srcRect b="50000"/>
          <a:stretch>
            <a:fillRect/>
          </a:stretch>
        </p:blipFill>
        <p:spPr>
          <a:xfrm>
            <a:off x="838200" y="4819083"/>
            <a:ext cx="4035600" cy="494740"/>
          </a:xfrm>
          <a:prstGeom prst="rect">
            <a:avLst/>
          </a:prstGeom>
        </p:spPr>
      </p:pic>
      <p:sp>
        <p:nvSpPr>
          <p:cNvPr id="8" name="Textfeld 7">
            <a:extLst>
              <a:ext uri="{FF2B5EF4-FFF2-40B4-BE49-F238E27FC236}">
                <a16:creationId xmlns:a16="http://schemas.microsoft.com/office/drawing/2014/main" id="{BB551AFF-CC39-E063-C7C4-CDCA1C92F030}"/>
              </a:ext>
            </a:extLst>
          </p:cNvPr>
          <p:cNvSpPr txBox="1"/>
          <p:nvPr/>
        </p:nvSpPr>
        <p:spPr>
          <a:xfrm>
            <a:off x="2215844" y="4819082"/>
            <a:ext cx="1296901" cy="523220"/>
          </a:xfrm>
          <a:prstGeom prst="rect">
            <a:avLst/>
          </a:prstGeom>
          <a:solidFill>
            <a:srgbClr val="FFF4E6"/>
          </a:solidFill>
          <a:ln>
            <a:solidFill>
              <a:srgbClr val="FAC97F"/>
            </a:solidFill>
          </a:ln>
        </p:spPr>
        <p:txBody>
          <a:bodyPr wrap="square" rtlCol="0">
            <a:spAutoFit/>
          </a:bodyPr>
          <a:lstStyle/>
          <a:p>
            <a:r>
              <a:rPr lang="de-DE" sz="1400" dirty="0"/>
              <a:t>200 ml Milch (3,5% Fett)</a:t>
            </a:r>
          </a:p>
        </p:txBody>
      </p:sp>
      <p:pic>
        <p:nvPicPr>
          <p:cNvPr id="13" name="Grafik 12">
            <a:extLst>
              <a:ext uri="{FF2B5EF4-FFF2-40B4-BE49-F238E27FC236}">
                <a16:creationId xmlns:a16="http://schemas.microsoft.com/office/drawing/2014/main" id="{E0FEB0A3-85F8-98E6-D286-FF33922DD528}"/>
              </a:ext>
            </a:extLst>
          </p:cNvPr>
          <p:cNvPicPr>
            <a:picLocks noChangeAspect="1"/>
          </p:cNvPicPr>
          <p:nvPr/>
        </p:nvPicPr>
        <p:blipFill>
          <a:blip r:embed="rId4"/>
          <a:stretch>
            <a:fillRect/>
          </a:stretch>
        </p:blipFill>
        <p:spPr>
          <a:xfrm>
            <a:off x="7505623" y="2353901"/>
            <a:ext cx="4035600" cy="2361321"/>
          </a:xfrm>
          <a:prstGeom prst="rect">
            <a:avLst/>
          </a:prstGeom>
        </p:spPr>
      </p:pic>
      <p:pic>
        <p:nvPicPr>
          <p:cNvPr id="15" name="Grafik 14">
            <a:extLst>
              <a:ext uri="{FF2B5EF4-FFF2-40B4-BE49-F238E27FC236}">
                <a16:creationId xmlns:a16="http://schemas.microsoft.com/office/drawing/2014/main" id="{07AE4006-2B87-86BF-016F-0C9A4F2C4E8C}"/>
              </a:ext>
            </a:extLst>
          </p:cNvPr>
          <p:cNvPicPr>
            <a:picLocks noChangeAspect="1"/>
          </p:cNvPicPr>
          <p:nvPr/>
        </p:nvPicPr>
        <p:blipFill>
          <a:blip r:embed="rId5"/>
          <a:srcRect b="47768"/>
          <a:stretch>
            <a:fillRect/>
          </a:stretch>
        </p:blipFill>
        <p:spPr>
          <a:xfrm>
            <a:off x="7505623" y="4841445"/>
            <a:ext cx="4035600" cy="523220"/>
          </a:xfrm>
          <a:prstGeom prst="rect">
            <a:avLst/>
          </a:prstGeom>
        </p:spPr>
      </p:pic>
    </p:spTree>
    <p:extLst>
      <p:ext uri="{BB962C8B-B14F-4D97-AF65-F5344CB8AC3E}">
        <p14:creationId xmlns:p14="http://schemas.microsoft.com/office/powerpoint/2010/main" val="2452073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71691-E0FE-092F-FD01-EE5D6C8C547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81A392-FCA6-9B76-523E-8858734FC52A}"/>
              </a:ext>
            </a:extLst>
          </p:cNvPr>
          <p:cNvSpPr>
            <a:spLocks noGrp="1"/>
          </p:cNvSpPr>
          <p:nvPr>
            <p:ph type="title"/>
          </p:nvPr>
        </p:nvSpPr>
        <p:spPr/>
        <p:txBody>
          <a:bodyPr/>
          <a:lstStyle/>
          <a:p>
            <a:r>
              <a:rPr lang="de-DE" dirty="0"/>
              <a:t>Wie viele Kalorien können Sie hier sparen?</a:t>
            </a:r>
            <a:br>
              <a:rPr lang="de-DE" dirty="0"/>
            </a:br>
            <a:r>
              <a:rPr lang="de-DE" dirty="0"/>
              <a:t>Auflösung</a:t>
            </a:r>
          </a:p>
        </p:txBody>
      </p:sp>
      <p:pic>
        <p:nvPicPr>
          <p:cNvPr id="5" name="Grafik 4">
            <a:extLst>
              <a:ext uri="{FF2B5EF4-FFF2-40B4-BE49-F238E27FC236}">
                <a16:creationId xmlns:a16="http://schemas.microsoft.com/office/drawing/2014/main" id="{E40DE6A7-0576-2684-EC0E-6FCCABD75528}"/>
              </a:ext>
            </a:extLst>
          </p:cNvPr>
          <p:cNvPicPr>
            <a:picLocks noChangeAspect="1"/>
          </p:cNvPicPr>
          <p:nvPr/>
        </p:nvPicPr>
        <p:blipFill>
          <a:blip r:embed="rId2"/>
          <a:stretch>
            <a:fillRect/>
          </a:stretch>
        </p:blipFill>
        <p:spPr>
          <a:xfrm>
            <a:off x="838200" y="2353901"/>
            <a:ext cx="4035600" cy="2296708"/>
          </a:xfrm>
          <a:prstGeom prst="rect">
            <a:avLst/>
          </a:prstGeom>
        </p:spPr>
      </p:pic>
      <p:pic>
        <p:nvPicPr>
          <p:cNvPr id="7" name="Grafik 6">
            <a:extLst>
              <a:ext uri="{FF2B5EF4-FFF2-40B4-BE49-F238E27FC236}">
                <a16:creationId xmlns:a16="http://schemas.microsoft.com/office/drawing/2014/main" id="{AAE01ED6-D66A-45F7-BF0C-B13C42D5BDC5}"/>
              </a:ext>
            </a:extLst>
          </p:cNvPr>
          <p:cNvPicPr>
            <a:picLocks noChangeAspect="1"/>
          </p:cNvPicPr>
          <p:nvPr/>
        </p:nvPicPr>
        <p:blipFill>
          <a:blip r:embed="rId3"/>
          <a:stretch>
            <a:fillRect/>
          </a:stretch>
        </p:blipFill>
        <p:spPr>
          <a:xfrm>
            <a:off x="838200" y="4819082"/>
            <a:ext cx="4035600" cy="989479"/>
          </a:xfrm>
          <a:prstGeom prst="rect">
            <a:avLst/>
          </a:prstGeom>
        </p:spPr>
      </p:pic>
      <p:sp>
        <p:nvSpPr>
          <p:cNvPr id="8" name="Textfeld 7">
            <a:extLst>
              <a:ext uri="{FF2B5EF4-FFF2-40B4-BE49-F238E27FC236}">
                <a16:creationId xmlns:a16="http://schemas.microsoft.com/office/drawing/2014/main" id="{17FA3358-378E-1670-D810-71AC17060EB5}"/>
              </a:ext>
            </a:extLst>
          </p:cNvPr>
          <p:cNvSpPr txBox="1"/>
          <p:nvPr/>
        </p:nvSpPr>
        <p:spPr>
          <a:xfrm>
            <a:off x="2215844" y="4819082"/>
            <a:ext cx="1296901" cy="523220"/>
          </a:xfrm>
          <a:prstGeom prst="rect">
            <a:avLst/>
          </a:prstGeom>
          <a:solidFill>
            <a:srgbClr val="FFF4E6"/>
          </a:solidFill>
          <a:ln>
            <a:solidFill>
              <a:srgbClr val="FAC97F"/>
            </a:solidFill>
          </a:ln>
        </p:spPr>
        <p:txBody>
          <a:bodyPr wrap="square" rtlCol="0">
            <a:spAutoFit/>
          </a:bodyPr>
          <a:lstStyle/>
          <a:p>
            <a:r>
              <a:rPr lang="de-DE" sz="1400" dirty="0"/>
              <a:t>200 ml Milch (3,5% Fett)</a:t>
            </a:r>
          </a:p>
        </p:txBody>
      </p:sp>
      <p:sp>
        <p:nvSpPr>
          <p:cNvPr id="9" name="Textfeld 8">
            <a:extLst>
              <a:ext uri="{FF2B5EF4-FFF2-40B4-BE49-F238E27FC236}">
                <a16:creationId xmlns:a16="http://schemas.microsoft.com/office/drawing/2014/main" id="{F40DC397-C91A-693D-AE7A-F8232A0F2A58}"/>
              </a:ext>
            </a:extLst>
          </p:cNvPr>
          <p:cNvSpPr txBox="1"/>
          <p:nvPr/>
        </p:nvSpPr>
        <p:spPr>
          <a:xfrm>
            <a:off x="2578520" y="5390765"/>
            <a:ext cx="554960" cy="369332"/>
          </a:xfrm>
          <a:prstGeom prst="rect">
            <a:avLst/>
          </a:prstGeom>
          <a:solidFill>
            <a:schemeClr val="bg1"/>
          </a:solidFill>
        </p:spPr>
        <p:txBody>
          <a:bodyPr wrap="none" rtlCol="0">
            <a:spAutoFit/>
          </a:bodyPr>
          <a:lstStyle/>
          <a:p>
            <a:r>
              <a:rPr lang="de-DE" dirty="0"/>
              <a:t>130</a:t>
            </a:r>
          </a:p>
        </p:txBody>
      </p:sp>
      <p:sp>
        <p:nvSpPr>
          <p:cNvPr id="11" name="Textfeld 10">
            <a:extLst>
              <a:ext uri="{FF2B5EF4-FFF2-40B4-BE49-F238E27FC236}">
                <a16:creationId xmlns:a16="http://schemas.microsoft.com/office/drawing/2014/main" id="{6449B614-21FE-79C1-E86F-2A4D3E085E04}"/>
              </a:ext>
            </a:extLst>
          </p:cNvPr>
          <p:cNvSpPr txBox="1"/>
          <p:nvPr/>
        </p:nvSpPr>
        <p:spPr>
          <a:xfrm>
            <a:off x="3935031" y="5390765"/>
            <a:ext cx="554960" cy="369332"/>
          </a:xfrm>
          <a:prstGeom prst="rect">
            <a:avLst/>
          </a:prstGeom>
          <a:solidFill>
            <a:srgbClr val="DCA148"/>
          </a:solidFill>
        </p:spPr>
        <p:txBody>
          <a:bodyPr wrap="none" rtlCol="0">
            <a:spAutoFit/>
          </a:bodyPr>
          <a:lstStyle/>
          <a:p>
            <a:r>
              <a:rPr lang="de-DE" dirty="0"/>
              <a:t>410</a:t>
            </a:r>
          </a:p>
        </p:txBody>
      </p:sp>
      <p:pic>
        <p:nvPicPr>
          <p:cNvPr id="13" name="Grafik 12">
            <a:extLst>
              <a:ext uri="{FF2B5EF4-FFF2-40B4-BE49-F238E27FC236}">
                <a16:creationId xmlns:a16="http://schemas.microsoft.com/office/drawing/2014/main" id="{9A8FC554-8FEE-F60E-89B6-02418117B063}"/>
              </a:ext>
            </a:extLst>
          </p:cNvPr>
          <p:cNvPicPr>
            <a:picLocks noChangeAspect="1"/>
          </p:cNvPicPr>
          <p:nvPr/>
        </p:nvPicPr>
        <p:blipFill>
          <a:blip r:embed="rId4"/>
          <a:stretch>
            <a:fillRect/>
          </a:stretch>
        </p:blipFill>
        <p:spPr>
          <a:xfrm>
            <a:off x="7505623" y="2353901"/>
            <a:ext cx="4035600" cy="2361321"/>
          </a:xfrm>
          <a:prstGeom prst="rect">
            <a:avLst/>
          </a:prstGeom>
        </p:spPr>
      </p:pic>
      <p:pic>
        <p:nvPicPr>
          <p:cNvPr id="15" name="Grafik 14">
            <a:extLst>
              <a:ext uri="{FF2B5EF4-FFF2-40B4-BE49-F238E27FC236}">
                <a16:creationId xmlns:a16="http://schemas.microsoft.com/office/drawing/2014/main" id="{826319FC-D77E-DE08-6DAC-7E8C26DEA7F4}"/>
              </a:ext>
            </a:extLst>
          </p:cNvPr>
          <p:cNvPicPr>
            <a:picLocks noChangeAspect="1"/>
          </p:cNvPicPr>
          <p:nvPr/>
        </p:nvPicPr>
        <p:blipFill>
          <a:blip r:embed="rId5"/>
          <a:stretch>
            <a:fillRect/>
          </a:stretch>
        </p:blipFill>
        <p:spPr>
          <a:xfrm>
            <a:off x="7505623" y="4841444"/>
            <a:ext cx="4035600" cy="1001715"/>
          </a:xfrm>
          <a:prstGeom prst="rect">
            <a:avLst/>
          </a:prstGeom>
        </p:spPr>
      </p:pic>
      <p:sp>
        <p:nvSpPr>
          <p:cNvPr id="17" name="Textfeld 16">
            <a:extLst>
              <a:ext uri="{FF2B5EF4-FFF2-40B4-BE49-F238E27FC236}">
                <a16:creationId xmlns:a16="http://schemas.microsoft.com/office/drawing/2014/main" id="{EAEA9539-5909-7474-A945-1A42B8C08225}"/>
              </a:ext>
            </a:extLst>
          </p:cNvPr>
          <p:cNvSpPr txBox="1"/>
          <p:nvPr/>
        </p:nvSpPr>
        <p:spPr>
          <a:xfrm>
            <a:off x="5434080" y="4423141"/>
            <a:ext cx="1287981" cy="461665"/>
          </a:xfrm>
          <a:prstGeom prst="rect">
            <a:avLst/>
          </a:prstGeom>
          <a:solidFill>
            <a:schemeClr val="accent6">
              <a:lumMod val="20000"/>
              <a:lumOff val="80000"/>
            </a:schemeClr>
          </a:solidFill>
        </p:spPr>
        <p:txBody>
          <a:bodyPr wrap="none" rtlCol="0">
            <a:spAutoFit/>
          </a:bodyPr>
          <a:lstStyle/>
          <a:p>
            <a:r>
              <a:rPr lang="de-DE" sz="2400" dirty="0"/>
              <a:t>128 kcal</a:t>
            </a:r>
          </a:p>
        </p:txBody>
      </p:sp>
      <p:sp>
        <p:nvSpPr>
          <p:cNvPr id="19" name="Textfeld 18">
            <a:extLst>
              <a:ext uri="{FF2B5EF4-FFF2-40B4-BE49-F238E27FC236}">
                <a16:creationId xmlns:a16="http://schemas.microsoft.com/office/drawing/2014/main" id="{E3C28258-5B8D-BE53-20AE-808354DB2466}"/>
              </a:ext>
            </a:extLst>
          </p:cNvPr>
          <p:cNvSpPr txBox="1"/>
          <p:nvPr/>
        </p:nvSpPr>
        <p:spPr>
          <a:xfrm>
            <a:off x="5640739" y="3361311"/>
            <a:ext cx="718466" cy="1292662"/>
          </a:xfrm>
          <a:prstGeom prst="rect">
            <a:avLst/>
          </a:prstGeom>
          <a:noFill/>
        </p:spPr>
        <p:txBody>
          <a:bodyPr wrap="none" rtlCol="0">
            <a:spAutoFit/>
          </a:bodyPr>
          <a:lstStyle/>
          <a:p>
            <a:r>
              <a:rPr lang="de-DE" sz="7800" dirty="0">
                <a:solidFill>
                  <a:schemeClr val="accent6">
                    <a:lumMod val="20000"/>
                    <a:lumOff val="80000"/>
                  </a:schemeClr>
                </a:solidFill>
              </a:rPr>
              <a:t>&gt;</a:t>
            </a:r>
          </a:p>
        </p:txBody>
      </p:sp>
    </p:spTree>
    <p:extLst>
      <p:ext uri="{BB962C8B-B14F-4D97-AF65-F5344CB8AC3E}">
        <p14:creationId xmlns:p14="http://schemas.microsoft.com/office/powerpoint/2010/main" val="1435998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6286-36E6-F39B-A613-80356FC1130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962924-F8F4-CD1E-9BAA-0C04E1DAA895}"/>
              </a:ext>
            </a:extLst>
          </p:cNvPr>
          <p:cNvSpPr>
            <a:spLocks noGrp="1"/>
          </p:cNvSpPr>
          <p:nvPr>
            <p:ph type="title"/>
          </p:nvPr>
        </p:nvSpPr>
        <p:spPr/>
        <p:txBody>
          <a:bodyPr/>
          <a:lstStyle/>
          <a:p>
            <a:r>
              <a:rPr lang="de-DE" dirty="0"/>
              <a:t>MOVE-Check: Was meinen Sie?</a:t>
            </a:r>
          </a:p>
        </p:txBody>
      </p:sp>
      <p:pic>
        <p:nvPicPr>
          <p:cNvPr id="5" name="Grafik 4" descr="Download Free Progress check Icons in PNG &amp; SVG | Magnific (formerly  Freepik)">
            <a:extLst>
              <a:ext uri="{FF2B5EF4-FFF2-40B4-BE49-F238E27FC236}">
                <a16:creationId xmlns:a16="http://schemas.microsoft.com/office/drawing/2014/main" id="{4B277478-2056-F284-599D-7BBF2D3633E3}"/>
              </a:ext>
            </a:extLst>
          </p:cNvPr>
          <p:cNvPicPr>
            <a:picLocks noChangeAspect="1"/>
          </p:cNvPicPr>
          <p:nvPr/>
        </p:nvPicPr>
        <p:blipFill>
          <a:blip r:embed="rId2">
            <a:duotone>
              <a:prstClr val="black"/>
              <a:schemeClr val="accent5">
                <a:tint val="45000"/>
                <a:satMod val="400000"/>
              </a:schemeClr>
            </a:duotone>
            <a:alphaModFix amt="35000"/>
          </a:blip>
          <a:stretch>
            <a:fillRect/>
          </a:stretch>
        </p:blipFill>
        <p:spPr>
          <a:xfrm>
            <a:off x="5709557" y="221718"/>
            <a:ext cx="6271157" cy="6271157"/>
          </a:xfrm>
          <a:prstGeom prst="rect">
            <a:avLst/>
          </a:prstGeom>
        </p:spPr>
      </p:pic>
      <p:pic>
        <p:nvPicPr>
          <p:cNvPr id="7" name="Grafik 6">
            <a:extLst>
              <a:ext uri="{FF2B5EF4-FFF2-40B4-BE49-F238E27FC236}">
                <a16:creationId xmlns:a16="http://schemas.microsoft.com/office/drawing/2014/main" id="{01E6734F-C9DF-29E1-645A-EBEAC79C17EF}"/>
              </a:ext>
            </a:extLst>
          </p:cNvPr>
          <p:cNvPicPr>
            <a:picLocks noChangeAspect="1"/>
          </p:cNvPicPr>
          <p:nvPr/>
        </p:nvPicPr>
        <p:blipFill>
          <a:blip r:embed="rId3"/>
          <a:srcRect l="34015" t="24712" r="32394" b="41027"/>
          <a:stretch>
            <a:fillRect/>
          </a:stretch>
        </p:blipFill>
        <p:spPr>
          <a:xfrm>
            <a:off x="7404099" y="1523999"/>
            <a:ext cx="2940051" cy="3702051"/>
          </a:xfrm>
          <a:prstGeom prst="rect">
            <a:avLst/>
          </a:prstGeom>
        </p:spPr>
      </p:pic>
      <p:sp>
        <p:nvSpPr>
          <p:cNvPr id="3" name="Inhaltsplatzhalter 2">
            <a:extLst>
              <a:ext uri="{FF2B5EF4-FFF2-40B4-BE49-F238E27FC236}">
                <a16:creationId xmlns:a16="http://schemas.microsoft.com/office/drawing/2014/main" id="{6B406EFC-D93C-65B8-FA22-106F8C16354C}"/>
              </a:ext>
            </a:extLst>
          </p:cNvPr>
          <p:cNvSpPr>
            <a:spLocks noGrp="1"/>
          </p:cNvSpPr>
          <p:nvPr>
            <p:ph idx="1"/>
          </p:nvPr>
        </p:nvSpPr>
        <p:spPr>
          <a:xfrm>
            <a:off x="838200" y="1825625"/>
            <a:ext cx="5381017" cy="4351338"/>
          </a:xfrm>
        </p:spPr>
        <p:txBody>
          <a:bodyPr>
            <a:normAutofit/>
          </a:bodyPr>
          <a:lstStyle/>
          <a:p>
            <a:pPr marL="0" indent="0">
              <a:buNone/>
            </a:pPr>
            <a:r>
              <a:rPr lang="de-DE" b="1" dirty="0"/>
              <a:t>Sind Gewichtsschwankungen durch starke Gewichtsabnahme und -zunahme (Jo-Jo-Effekt) gesundheitlich schädlich</a:t>
            </a:r>
            <a:r>
              <a:rPr lang="de-DE" sz="2400" b="1" dirty="0"/>
              <a:t>?</a:t>
            </a:r>
          </a:p>
        </p:txBody>
      </p:sp>
    </p:spTree>
    <p:extLst>
      <p:ext uri="{BB962C8B-B14F-4D97-AF65-F5344CB8AC3E}">
        <p14:creationId xmlns:p14="http://schemas.microsoft.com/office/powerpoint/2010/main" val="1253937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C2B9E0-E85F-B185-AECB-8BFF489E4CEB}"/>
              </a:ext>
            </a:extLst>
          </p:cNvPr>
          <p:cNvSpPr>
            <a:spLocks noGrp="1"/>
          </p:cNvSpPr>
          <p:nvPr>
            <p:ph type="title"/>
          </p:nvPr>
        </p:nvSpPr>
        <p:spPr/>
        <p:txBody>
          <a:bodyPr>
            <a:normAutofit/>
          </a:bodyPr>
          <a:lstStyle/>
          <a:p>
            <a:r>
              <a:rPr lang="de-DE" sz="4000" dirty="0"/>
              <a:t>MOVE-Check: Aktueller Stand der Forschung</a:t>
            </a:r>
          </a:p>
        </p:txBody>
      </p:sp>
      <p:sp>
        <p:nvSpPr>
          <p:cNvPr id="7" name="Inhaltsplatzhalter 2">
            <a:extLst>
              <a:ext uri="{FF2B5EF4-FFF2-40B4-BE49-F238E27FC236}">
                <a16:creationId xmlns:a16="http://schemas.microsoft.com/office/drawing/2014/main" id="{EFBFB94B-3C7A-167B-B832-AB964B95BA2D}"/>
              </a:ext>
            </a:extLst>
          </p:cNvPr>
          <p:cNvSpPr txBox="1">
            <a:spLocks/>
          </p:cNvSpPr>
          <p:nvPr/>
        </p:nvSpPr>
        <p:spPr>
          <a:xfrm>
            <a:off x="838200" y="1825625"/>
            <a:ext cx="5867400" cy="435133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b="1" dirty="0"/>
              <a:t>Sind Gewichtsschwankungen durch starke Gewichtsabnahme und darauffolgende – </a:t>
            </a:r>
            <a:r>
              <a:rPr lang="de-DE" b="1" dirty="0" err="1"/>
              <a:t>zunahme</a:t>
            </a:r>
            <a:r>
              <a:rPr lang="de-DE" b="1" dirty="0"/>
              <a:t> (Jo-Jo-Effekt) gesundheitlich schädlich</a:t>
            </a:r>
            <a:r>
              <a:rPr lang="de-DE" sz="2400" b="1" dirty="0"/>
              <a:t>?</a:t>
            </a:r>
          </a:p>
          <a:p>
            <a:r>
              <a:rPr lang="de-DE" dirty="0"/>
              <a:t>Nein, es gibt keine überzeugenden Belege dafür, dass der Jo-Jo-Effekt bei Menschen mit Adipositas zu langfristigen Schäden führt. </a:t>
            </a:r>
          </a:p>
          <a:p>
            <a:r>
              <a:rPr lang="de-DE" dirty="0"/>
              <a:t>Dadurch wird das Abnehmen in der Zukunft auch nicht schwieriger. Der Anstieg des Gewichtes sollte Sie eher dazu motovieren, Ihre im Kurs vorbereiteten Pläne umzusetzen, um dagegenzusteuern („Rückfallplan“).</a:t>
            </a:r>
            <a:endParaRPr lang="de-DE" sz="2400" dirty="0"/>
          </a:p>
        </p:txBody>
      </p:sp>
      <p:pic>
        <p:nvPicPr>
          <p:cNvPr id="4" name="Grafik 3" descr="Download Free Progress check Icons in PNG &amp; SVG | Magnific (formerly  Freepik)">
            <a:extLst>
              <a:ext uri="{FF2B5EF4-FFF2-40B4-BE49-F238E27FC236}">
                <a16:creationId xmlns:a16="http://schemas.microsoft.com/office/drawing/2014/main" id="{8BD7CB7A-309E-8A1B-78FD-CC8E2DB732E5}"/>
              </a:ext>
            </a:extLst>
          </p:cNvPr>
          <p:cNvPicPr>
            <a:picLocks noChangeAspect="1"/>
          </p:cNvPicPr>
          <p:nvPr/>
        </p:nvPicPr>
        <p:blipFill>
          <a:blip r:embed="rId2">
            <a:duotone>
              <a:prstClr val="black"/>
              <a:schemeClr val="accent5">
                <a:tint val="45000"/>
                <a:satMod val="400000"/>
              </a:schemeClr>
            </a:duotone>
            <a:alphaModFix amt="35000"/>
          </a:blip>
          <a:stretch>
            <a:fillRect/>
          </a:stretch>
        </p:blipFill>
        <p:spPr>
          <a:xfrm>
            <a:off x="5709557" y="221718"/>
            <a:ext cx="6271157" cy="6271157"/>
          </a:xfrm>
          <a:prstGeom prst="rect">
            <a:avLst/>
          </a:prstGeom>
        </p:spPr>
      </p:pic>
    </p:spTree>
    <p:extLst>
      <p:ext uri="{BB962C8B-B14F-4D97-AF65-F5344CB8AC3E}">
        <p14:creationId xmlns:p14="http://schemas.microsoft.com/office/powerpoint/2010/main" val="1497852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CE3973-548D-4ECB-37F0-31C585175240}"/>
              </a:ext>
            </a:extLst>
          </p:cNvPr>
          <p:cNvSpPr>
            <a:spLocks noGrp="1"/>
          </p:cNvSpPr>
          <p:nvPr>
            <p:ph type="title"/>
          </p:nvPr>
        </p:nvSpPr>
        <p:spPr/>
        <p:txBody>
          <a:bodyPr/>
          <a:lstStyle/>
          <a:p>
            <a:r>
              <a:rPr lang="de-DE" dirty="0"/>
              <a:t>Schlaf und Gewicht</a:t>
            </a:r>
          </a:p>
        </p:txBody>
      </p:sp>
      <p:sp>
        <p:nvSpPr>
          <p:cNvPr id="3" name="Inhaltsplatzhalter 2">
            <a:extLst>
              <a:ext uri="{FF2B5EF4-FFF2-40B4-BE49-F238E27FC236}">
                <a16:creationId xmlns:a16="http://schemas.microsoft.com/office/drawing/2014/main" id="{7064FA1F-1048-9246-7C2B-6DBEC03E9A10}"/>
              </a:ext>
            </a:extLst>
          </p:cNvPr>
          <p:cNvSpPr>
            <a:spLocks noGrp="1"/>
          </p:cNvSpPr>
          <p:nvPr>
            <p:ph idx="1"/>
          </p:nvPr>
        </p:nvSpPr>
        <p:spPr>
          <a:xfrm>
            <a:off x="838201" y="1825625"/>
            <a:ext cx="6438900" cy="4351338"/>
          </a:xfrm>
        </p:spPr>
        <p:txBody>
          <a:bodyPr>
            <a:normAutofit fontScale="92500" lnSpcReduction="20000"/>
          </a:bodyPr>
          <a:lstStyle/>
          <a:p>
            <a:r>
              <a:rPr lang="de-DE" dirty="0"/>
              <a:t>Schlaf ist </a:t>
            </a:r>
            <a:r>
              <a:rPr lang="de-DE" b="1" dirty="0">
                <a:solidFill>
                  <a:schemeClr val="accent5"/>
                </a:solidFill>
              </a:rPr>
              <a:t>mehr als Erholung</a:t>
            </a:r>
          </a:p>
          <a:p>
            <a:r>
              <a:rPr lang="de-DE" dirty="0"/>
              <a:t>Er </a:t>
            </a:r>
            <a:r>
              <a:rPr lang="de-DE" b="1" dirty="0">
                <a:solidFill>
                  <a:schemeClr val="accent5"/>
                </a:solidFill>
              </a:rPr>
              <a:t>beeinflusst</a:t>
            </a:r>
            <a:r>
              <a:rPr lang="de-DE" dirty="0"/>
              <a:t> auch das </a:t>
            </a:r>
            <a:r>
              <a:rPr lang="de-DE" b="1" dirty="0">
                <a:solidFill>
                  <a:schemeClr val="accent5"/>
                </a:solidFill>
              </a:rPr>
              <a:t>Essverhalten</a:t>
            </a:r>
          </a:p>
          <a:p>
            <a:r>
              <a:rPr lang="de-DE" dirty="0"/>
              <a:t>Zu </a:t>
            </a:r>
            <a:r>
              <a:rPr lang="de-DE" b="1" dirty="0">
                <a:solidFill>
                  <a:schemeClr val="accent5"/>
                </a:solidFill>
              </a:rPr>
              <a:t>wenig</a:t>
            </a:r>
            <a:r>
              <a:rPr lang="de-DE" dirty="0"/>
              <a:t> oder </a:t>
            </a:r>
            <a:r>
              <a:rPr lang="de-DE" b="1" dirty="0">
                <a:solidFill>
                  <a:schemeClr val="accent5"/>
                </a:solidFill>
              </a:rPr>
              <a:t>schlechter</a:t>
            </a:r>
            <a:r>
              <a:rPr lang="de-DE" dirty="0"/>
              <a:t> </a:t>
            </a:r>
            <a:r>
              <a:rPr lang="de-DE" b="1" dirty="0">
                <a:solidFill>
                  <a:schemeClr val="accent5"/>
                </a:solidFill>
              </a:rPr>
              <a:t>Schlaf</a:t>
            </a:r>
            <a:r>
              <a:rPr lang="de-DE" dirty="0"/>
              <a:t>:</a:t>
            </a:r>
          </a:p>
          <a:p>
            <a:pPr lvl="1"/>
            <a:r>
              <a:rPr lang="de-DE" dirty="0"/>
              <a:t>häufiger Appetit</a:t>
            </a:r>
          </a:p>
          <a:p>
            <a:pPr lvl="1"/>
            <a:r>
              <a:rPr lang="de-DE" dirty="0"/>
              <a:t>eher Lust auf Süßes oder Fettiges</a:t>
            </a:r>
          </a:p>
          <a:p>
            <a:pPr lvl="1"/>
            <a:r>
              <a:rPr lang="de-DE" dirty="0"/>
              <a:t>auf die Ernährung zu achten, fällt schwerer</a:t>
            </a:r>
          </a:p>
          <a:p>
            <a:pPr lvl="1"/>
            <a:r>
              <a:rPr lang="de-DE" dirty="0"/>
              <a:t>weniger Energie für Bewegung</a:t>
            </a:r>
          </a:p>
          <a:p>
            <a:pPr lvl="1"/>
            <a:r>
              <a:rPr lang="de-DE" dirty="0"/>
              <a:t>schneller gereizt oder gestresst</a:t>
            </a:r>
          </a:p>
          <a:p>
            <a:r>
              <a:rPr lang="de-DE" dirty="0"/>
              <a:t>Guter Schlaf kann das </a:t>
            </a:r>
            <a:r>
              <a:rPr lang="de-DE" b="1" dirty="0">
                <a:solidFill>
                  <a:schemeClr val="accent5"/>
                </a:solidFill>
              </a:rPr>
              <a:t>Abnehmen</a:t>
            </a:r>
            <a:r>
              <a:rPr lang="de-DE" dirty="0"/>
              <a:t> </a:t>
            </a:r>
            <a:r>
              <a:rPr lang="de-DE" b="1" dirty="0">
                <a:solidFill>
                  <a:schemeClr val="accent5"/>
                </a:solidFill>
              </a:rPr>
              <a:t>unterstützen</a:t>
            </a:r>
          </a:p>
          <a:p>
            <a:pPr marL="0" indent="0">
              <a:buNone/>
            </a:pPr>
            <a:r>
              <a:rPr lang="de-DE" b="1" dirty="0"/>
              <a:t>! Schlaf ist kein „Extra“ – er gehört zu einem gesunden Lebensstil dazu!</a:t>
            </a:r>
          </a:p>
          <a:p>
            <a:endParaRPr lang="de-DE" dirty="0"/>
          </a:p>
        </p:txBody>
      </p:sp>
      <p:pic>
        <p:nvPicPr>
          <p:cNvPr id="4" name="Grafik 3" descr="Babymode – Mädchen - Lizenzfrei Baby Stock-Foto">
            <a:extLst>
              <a:ext uri="{FF2B5EF4-FFF2-40B4-BE49-F238E27FC236}">
                <a16:creationId xmlns:a16="http://schemas.microsoft.com/office/drawing/2014/main" id="{41BB6E11-2DF5-6E74-F30B-3945DD95347A}"/>
              </a:ext>
            </a:extLst>
          </p:cNvPr>
          <p:cNvPicPr>
            <a:picLocks noChangeAspect="1"/>
          </p:cNvPicPr>
          <p:nvPr/>
        </p:nvPicPr>
        <p:blipFill>
          <a:blip r:embed="rId2"/>
          <a:srcRect l="22472" r="28149"/>
          <a:stretch>
            <a:fillRect/>
          </a:stretch>
        </p:blipFill>
        <p:spPr>
          <a:xfrm>
            <a:off x="7175500" y="-28090"/>
            <a:ext cx="5105400" cy="6886090"/>
          </a:xfrm>
          <a:prstGeom prst="rect">
            <a:avLst/>
          </a:prstGeom>
        </p:spPr>
      </p:pic>
      <p:sp>
        <p:nvSpPr>
          <p:cNvPr id="6" name="Textfeld 5">
            <a:extLst>
              <a:ext uri="{FF2B5EF4-FFF2-40B4-BE49-F238E27FC236}">
                <a16:creationId xmlns:a16="http://schemas.microsoft.com/office/drawing/2014/main" id="{73DB6AFD-6E34-1417-649E-69992588BE31}"/>
              </a:ext>
            </a:extLst>
          </p:cNvPr>
          <p:cNvSpPr txBox="1"/>
          <p:nvPr/>
        </p:nvSpPr>
        <p:spPr>
          <a:xfrm>
            <a:off x="6892925" y="6992937"/>
            <a:ext cx="6140450" cy="646331"/>
          </a:xfrm>
          <a:prstGeom prst="rect">
            <a:avLst/>
          </a:prstGeom>
          <a:noFill/>
        </p:spPr>
        <p:txBody>
          <a:bodyPr wrap="square">
            <a:spAutoFit/>
          </a:bodyPr>
          <a:lstStyle/>
          <a:p>
            <a:r>
              <a:rPr lang="de-DE" dirty="0"/>
              <a:t>https://www.istockphoto.com/de/foto/babymode-m%C3%A4dchen-gm2212936503-629844914</a:t>
            </a:r>
          </a:p>
        </p:txBody>
      </p:sp>
    </p:spTree>
    <p:extLst>
      <p:ext uri="{BB962C8B-B14F-4D97-AF65-F5344CB8AC3E}">
        <p14:creationId xmlns:p14="http://schemas.microsoft.com/office/powerpoint/2010/main" val="1558246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Plus-Size-Frau nutzt Smartphone zum Online-Shopping zu Hause - Lizenzfrei 20-24 Jahre Stock-Foto">
            <a:extLst>
              <a:ext uri="{FF2B5EF4-FFF2-40B4-BE49-F238E27FC236}">
                <a16:creationId xmlns:a16="http://schemas.microsoft.com/office/drawing/2014/main" id="{819677B0-A08F-A120-7064-C163C6F85BD9}"/>
              </a:ext>
            </a:extLst>
          </p:cNvPr>
          <p:cNvPicPr>
            <a:picLocks noChangeAspect="1"/>
          </p:cNvPicPr>
          <p:nvPr/>
        </p:nvPicPr>
        <p:blipFill>
          <a:blip r:embed="rId2">
            <a:alphaModFix amt="50000"/>
          </a:blip>
          <a:srcRect l="40174" r="8358"/>
          <a:stretch>
            <a:fillRect/>
          </a:stretch>
        </p:blipFill>
        <p:spPr>
          <a:xfrm>
            <a:off x="6883400" y="-11462"/>
            <a:ext cx="5308600" cy="6869462"/>
          </a:xfrm>
          <a:prstGeom prst="rect">
            <a:avLst/>
          </a:prstGeom>
        </p:spPr>
      </p:pic>
      <p:sp>
        <p:nvSpPr>
          <p:cNvPr id="2" name="Titel 1">
            <a:extLst>
              <a:ext uri="{FF2B5EF4-FFF2-40B4-BE49-F238E27FC236}">
                <a16:creationId xmlns:a16="http://schemas.microsoft.com/office/drawing/2014/main" id="{1114F94F-4DDF-976A-DC21-E2C9A91CA380}"/>
              </a:ext>
            </a:extLst>
          </p:cNvPr>
          <p:cNvSpPr>
            <a:spLocks noGrp="1"/>
          </p:cNvSpPr>
          <p:nvPr>
            <p:ph type="title"/>
          </p:nvPr>
        </p:nvSpPr>
        <p:spPr/>
        <p:txBody>
          <a:bodyPr/>
          <a:lstStyle/>
          <a:p>
            <a:r>
              <a:rPr lang="de-DE" dirty="0"/>
              <a:t>Häufige Ursachen für schlechten Schlaf</a:t>
            </a:r>
          </a:p>
        </p:txBody>
      </p:sp>
      <p:sp>
        <p:nvSpPr>
          <p:cNvPr id="3" name="Inhaltsplatzhalter 2">
            <a:extLst>
              <a:ext uri="{FF2B5EF4-FFF2-40B4-BE49-F238E27FC236}">
                <a16:creationId xmlns:a16="http://schemas.microsoft.com/office/drawing/2014/main" id="{69A5DA05-EEF2-F1D1-EB1C-299725BB18BB}"/>
              </a:ext>
            </a:extLst>
          </p:cNvPr>
          <p:cNvSpPr>
            <a:spLocks noGrp="1"/>
          </p:cNvSpPr>
          <p:nvPr>
            <p:ph idx="1"/>
          </p:nvPr>
        </p:nvSpPr>
        <p:spPr/>
        <p:txBody>
          <a:bodyPr>
            <a:normAutofit/>
          </a:bodyPr>
          <a:lstStyle/>
          <a:p>
            <a:r>
              <a:rPr lang="de-DE" sz="2000" b="1" dirty="0">
                <a:solidFill>
                  <a:schemeClr val="accent5"/>
                </a:solidFill>
              </a:rPr>
              <a:t>Smartphone</a:t>
            </a:r>
            <a:r>
              <a:rPr lang="de-DE" sz="2000" dirty="0"/>
              <a:t>, Tablet noch </a:t>
            </a:r>
            <a:r>
              <a:rPr lang="de-DE" sz="2000" b="1" dirty="0">
                <a:solidFill>
                  <a:schemeClr val="accent5"/>
                </a:solidFill>
              </a:rPr>
              <a:t>kurz</a:t>
            </a:r>
            <a:r>
              <a:rPr lang="de-DE" sz="2000" dirty="0"/>
              <a:t> </a:t>
            </a:r>
            <a:r>
              <a:rPr lang="de-DE" sz="2000" b="1" dirty="0">
                <a:solidFill>
                  <a:schemeClr val="accent5"/>
                </a:solidFill>
              </a:rPr>
              <a:t>vor dem Schlafengehen</a:t>
            </a:r>
            <a:r>
              <a:rPr lang="de-DE" sz="2000" dirty="0"/>
              <a:t> benutzen</a:t>
            </a:r>
          </a:p>
          <a:p>
            <a:r>
              <a:rPr lang="de-DE" sz="2000" b="1" dirty="0">
                <a:solidFill>
                  <a:schemeClr val="accent5"/>
                </a:solidFill>
              </a:rPr>
              <a:t>Fernsehen im Bett </a:t>
            </a:r>
            <a:r>
              <a:rPr lang="de-DE" sz="2000" dirty="0"/>
              <a:t>schauen</a:t>
            </a:r>
          </a:p>
          <a:p>
            <a:r>
              <a:rPr lang="de-DE" sz="2000" b="1" dirty="0">
                <a:solidFill>
                  <a:schemeClr val="accent5"/>
                </a:solidFill>
              </a:rPr>
              <a:t>Alkohol</a:t>
            </a:r>
            <a:r>
              <a:rPr lang="de-DE" sz="2000" dirty="0"/>
              <a:t> – macht zwar müde, verschlechtert aber häufig die Schlafqualität</a:t>
            </a:r>
          </a:p>
          <a:p>
            <a:r>
              <a:rPr lang="de-DE" sz="2000" dirty="0"/>
              <a:t>Sehr große oder </a:t>
            </a:r>
            <a:r>
              <a:rPr lang="de-DE" sz="2000" b="1" dirty="0">
                <a:solidFill>
                  <a:schemeClr val="accent5"/>
                </a:solidFill>
              </a:rPr>
              <a:t>schwere Mahlzeiten </a:t>
            </a:r>
            <a:r>
              <a:rPr lang="de-DE" sz="2000" dirty="0"/>
              <a:t>spät am Abend</a:t>
            </a:r>
          </a:p>
          <a:p>
            <a:r>
              <a:rPr lang="de-DE" sz="2000" dirty="0"/>
              <a:t>Grübeln und </a:t>
            </a:r>
            <a:r>
              <a:rPr lang="de-DE" sz="2000" b="1" dirty="0">
                <a:solidFill>
                  <a:schemeClr val="accent5"/>
                </a:solidFill>
              </a:rPr>
              <a:t>Sorgen</a:t>
            </a:r>
          </a:p>
          <a:p>
            <a:r>
              <a:rPr lang="de-DE" sz="2000" b="1" dirty="0">
                <a:solidFill>
                  <a:schemeClr val="accent5"/>
                </a:solidFill>
              </a:rPr>
              <a:t>Arbeit</a:t>
            </a:r>
            <a:r>
              <a:rPr lang="de-DE" sz="2000" dirty="0"/>
              <a:t> oder andere Aufgaben </a:t>
            </a:r>
            <a:r>
              <a:rPr lang="de-DE" sz="2000" b="1" dirty="0">
                <a:solidFill>
                  <a:schemeClr val="accent5"/>
                </a:solidFill>
              </a:rPr>
              <a:t>bis kurz vor dem Schlafengehen</a:t>
            </a:r>
          </a:p>
          <a:p>
            <a:r>
              <a:rPr lang="de-DE" sz="2000" dirty="0"/>
              <a:t>Jeden Tag sehr </a:t>
            </a:r>
            <a:r>
              <a:rPr lang="de-DE" sz="2000" b="1" dirty="0">
                <a:solidFill>
                  <a:schemeClr val="accent5"/>
                </a:solidFill>
              </a:rPr>
              <a:t>unterschiedliche Schlafenszeiten</a:t>
            </a:r>
          </a:p>
          <a:p>
            <a:r>
              <a:rPr lang="de-DE" sz="2000" dirty="0"/>
              <a:t>Viel Sitzen und </a:t>
            </a:r>
            <a:r>
              <a:rPr lang="de-DE" sz="2000" b="1" dirty="0">
                <a:solidFill>
                  <a:schemeClr val="accent5"/>
                </a:solidFill>
              </a:rPr>
              <a:t>wenig Bewegung </a:t>
            </a:r>
            <a:r>
              <a:rPr lang="de-DE" sz="2000" dirty="0"/>
              <a:t>am Tag</a:t>
            </a:r>
          </a:p>
          <a:p>
            <a:r>
              <a:rPr lang="de-DE" sz="2000" dirty="0"/>
              <a:t>Ein zu </a:t>
            </a:r>
            <a:r>
              <a:rPr lang="de-DE" sz="2000" b="1" dirty="0">
                <a:solidFill>
                  <a:schemeClr val="accent5"/>
                </a:solidFill>
              </a:rPr>
              <a:t>warmes</a:t>
            </a:r>
            <a:r>
              <a:rPr lang="de-DE" sz="2000" dirty="0"/>
              <a:t>, </a:t>
            </a:r>
            <a:r>
              <a:rPr lang="de-DE" sz="2000" b="1" dirty="0">
                <a:solidFill>
                  <a:schemeClr val="accent5"/>
                </a:solidFill>
              </a:rPr>
              <a:t>helles</a:t>
            </a:r>
            <a:r>
              <a:rPr lang="de-DE" sz="2000" dirty="0"/>
              <a:t> oder </a:t>
            </a:r>
            <a:r>
              <a:rPr lang="de-DE" sz="2000" b="1" dirty="0">
                <a:solidFill>
                  <a:schemeClr val="accent5"/>
                </a:solidFill>
              </a:rPr>
              <a:t>lautes</a:t>
            </a:r>
            <a:r>
              <a:rPr lang="de-DE" sz="2000" dirty="0"/>
              <a:t> Schlafzimmer</a:t>
            </a:r>
          </a:p>
          <a:p>
            <a:pPr marL="0" indent="0">
              <a:buNone/>
            </a:pPr>
            <a:r>
              <a:rPr lang="de-DE" sz="2000" b="1" dirty="0"/>
              <a:t>„Wie siehts bei Ihnen aus?“</a:t>
            </a:r>
            <a:endParaRPr lang="de-DE" sz="2000" dirty="0"/>
          </a:p>
          <a:p>
            <a:endParaRPr lang="de-DE" sz="2000" dirty="0"/>
          </a:p>
        </p:txBody>
      </p:sp>
      <p:sp>
        <p:nvSpPr>
          <p:cNvPr id="6" name="Textfeld 5">
            <a:extLst>
              <a:ext uri="{FF2B5EF4-FFF2-40B4-BE49-F238E27FC236}">
                <a16:creationId xmlns:a16="http://schemas.microsoft.com/office/drawing/2014/main" id="{58A6E79C-8F4D-5C96-98C1-F3E85C856DC0}"/>
              </a:ext>
            </a:extLst>
          </p:cNvPr>
          <p:cNvSpPr txBox="1"/>
          <p:nvPr/>
        </p:nvSpPr>
        <p:spPr>
          <a:xfrm>
            <a:off x="5803900" y="6992937"/>
            <a:ext cx="6096000" cy="923330"/>
          </a:xfrm>
          <a:prstGeom prst="rect">
            <a:avLst/>
          </a:prstGeom>
          <a:noFill/>
        </p:spPr>
        <p:txBody>
          <a:bodyPr wrap="square">
            <a:spAutoFit/>
          </a:bodyPr>
          <a:lstStyle/>
          <a:p>
            <a:r>
              <a:rPr lang="de-DE" dirty="0"/>
              <a:t>https://www.istockphoto.com/de/foto/plus-size-frau-nutzt-smartphone-zum-online-shopping-zu-hause-gm2283247885-695091830</a:t>
            </a:r>
          </a:p>
        </p:txBody>
      </p:sp>
    </p:spTree>
    <p:extLst>
      <p:ext uri="{BB962C8B-B14F-4D97-AF65-F5344CB8AC3E}">
        <p14:creationId xmlns:p14="http://schemas.microsoft.com/office/powerpoint/2010/main" val="3216076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6D7227C-117C-3FE1-A7E2-C01F55918494}"/>
              </a:ext>
            </a:extLst>
          </p:cNvPr>
          <p:cNvPicPr>
            <a:picLocks noChangeAspect="1"/>
          </p:cNvPicPr>
          <p:nvPr/>
        </p:nvPicPr>
        <p:blipFill>
          <a:blip r:embed="rId2">
            <a:alphaModFix amt="35000"/>
          </a:blip>
          <a:stretch>
            <a:fillRect/>
          </a:stretch>
        </p:blipFill>
        <p:spPr>
          <a:xfrm flipH="1">
            <a:off x="0" y="-258618"/>
            <a:ext cx="12192000" cy="8208818"/>
          </a:xfrm>
          <a:prstGeom prst="rect">
            <a:avLst/>
          </a:prstGeom>
        </p:spPr>
      </p:pic>
      <p:sp>
        <p:nvSpPr>
          <p:cNvPr id="2" name="Titel 1">
            <a:extLst>
              <a:ext uri="{FF2B5EF4-FFF2-40B4-BE49-F238E27FC236}">
                <a16:creationId xmlns:a16="http://schemas.microsoft.com/office/drawing/2014/main" id="{6B18275A-3CBA-9B50-75E0-8EA5672C5C96}"/>
              </a:ext>
            </a:extLst>
          </p:cNvPr>
          <p:cNvSpPr>
            <a:spLocks noGrp="1"/>
          </p:cNvSpPr>
          <p:nvPr>
            <p:ph type="title"/>
          </p:nvPr>
        </p:nvSpPr>
        <p:spPr/>
        <p:txBody>
          <a:bodyPr/>
          <a:lstStyle/>
          <a:p>
            <a:r>
              <a:rPr lang="de-DE" dirty="0"/>
              <a:t>Tipps für einen besseren Schlaf: Tagsüber</a:t>
            </a:r>
          </a:p>
        </p:txBody>
      </p:sp>
      <p:sp>
        <p:nvSpPr>
          <p:cNvPr id="3" name="Inhaltsplatzhalter 2">
            <a:extLst>
              <a:ext uri="{FF2B5EF4-FFF2-40B4-BE49-F238E27FC236}">
                <a16:creationId xmlns:a16="http://schemas.microsoft.com/office/drawing/2014/main" id="{5B376C9E-CDA1-AAB6-D748-1B879FF4539F}"/>
              </a:ext>
            </a:extLst>
          </p:cNvPr>
          <p:cNvSpPr>
            <a:spLocks noGrp="1"/>
          </p:cNvSpPr>
          <p:nvPr>
            <p:ph idx="1"/>
          </p:nvPr>
        </p:nvSpPr>
        <p:spPr>
          <a:xfrm>
            <a:off x="838200" y="1825625"/>
            <a:ext cx="7313579" cy="4614086"/>
          </a:xfrm>
        </p:spPr>
        <p:txBody>
          <a:bodyPr>
            <a:normAutofit/>
          </a:bodyPr>
          <a:lstStyle/>
          <a:p>
            <a:r>
              <a:rPr lang="de-DE" sz="2000" b="1" dirty="0">
                <a:solidFill>
                  <a:schemeClr val="accent5"/>
                </a:solidFill>
              </a:rPr>
              <a:t>Tageslicht tanken:</a:t>
            </a:r>
            <a:r>
              <a:rPr lang="de-DE" sz="2000" b="1" dirty="0"/>
              <a:t> </a:t>
            </a:r>
            <a:r>
              <a:rPr lang="de-DE" sz="2000" dirty="0"/>
              <a:t>Morgens und tagsüber möglichst nach draußen gehen</a:t>
            </a:r>
          </a:p>
          <a:p>
            <a:r>
              <a:rPr lang="de-DE" sz="2000" b="1" dirty="0">
                <a:solidFill>
                  <a:schemeClr val="accent5"/>
                </a:solidFill>
              </a:rPr>
              <a:t>Bewegen: </a:t>
            </a:r>
            <a:r>
              <a:rPr lang="de-DE" sz="2000" dirty="0"/>
              <a:t>Spaziergang, Fahrradfahren, Haushalt oder Sport – Bewegung macht abends müde</a:t>
            </a:r>
          </a:p>
          <a:p>
            <a:r>
              <a:rPr lang="de-DE" sz="2000" b="1" dirty="0">
                <a:solidFill>
                  <a:schemeClr val="accent5"/>
                </a:solidFill>
              </a:rPr>
              <a:t>Regelmäßiger Tagesablauf: </a:t>
            </a:r>
            <a:r>
              <a:rPr lang="de-DE" sz="2000" dirty="0"/>
              <a:t>Möglichst ähnliche Zeiten für Aufstehen, Essen und Schlafengehen</a:t>
            </a:r>
          </a:p>
          <a:p>
            <a:r>
              <a:rPr lang="de-DE" sz="2000" b="1" dirty="0">
                <a:solidFill>
                  <a:schemeClr val="accent5"/>
                </a:solidFill>
              </a:rPr>
              <a:t>Mittagsschlaf kurz halten: </a:t>
            </a:r>
            <a:r>
              <a:rPr lang="de-DE" sz="2000" dirty="0"/>
              <a:t>Wenn nötig, lieber kurz schlafen (&lt;30 Minuten) und nicht zu spät am Tag</a:t>
            </a:r>
          </a:p>
          <a:p>
            <a:r>
              <a:rPr lang="de-DE" sz="2000" b="1" dirty="0">
                <a:solidFill>
                  <a:schemeClr val="accent5"/>
                </a:solidFill>
              </a:rPr>
              <a:t>Nicht den ganzen Tag sitzen: </a:t>
            </a:r>
            <a:r>
              <a:rPr lang="de-DE" sz="2000" dirty="0"/>
              <a:t>Immer wieder aufstehen, bewegen und kleine Pausen einlegen</a:t>
            </a:r>
          </a:p>
          <a:p>
            <a:r>
              <a:rPr lang="de-DE" sz="2000" b="1" dirty="0">
                <a:solidFill>
                  <a:schemeClr val="accent5"/>
                </a:solidFill>
              </a:rPr>
              <a:t>Stress abbauen: </a:t>
            </a:r>
            <a:r>
              <a:rPr lang="de-DE" sz="2000" dirty="0"/>
              <a:t>Pausen machen, Sorgen ansprechen und Zeit für Entspannung einplanen</a:t>
            </a:r>
          </a:p>
          <a:p>
            <a:pPr marL="0" indent="0">
              <a:buNone/>
            </a:pPr>
            <a:r>
              <a:rPr lang="de-DE" sz="2000" b="1" dirty="0"/>
              <a:t>! Tagsüber aktiv und im Licht – abends ruhig und entspannt!</a:t>
            </a:r>
            <a:endParaRPr lang="de-DE" sz="2000" dirty="0"/>
          </a:p>
          <a:p>
            <a:endParaRPr lang="de-DE" sz="2000" dirty="0"/>
          </a:p>
        </p:txBody>
      </p:sp>
      <p:sp>
        <p:nvSpPr>
          <p:cNvPr id="6" name="Textfeld 5">
            <a:extLst>
              <a:ext uri="{FF2B5EF4-FFF2-40B4-BE49-F238E27FC236}">
                <a16:creationId xmlns:a16="http://schemas.microsoft.com/office/drawing/2014/main" id="{964EE76A-3412-48CE-ED28-0A6B47433961}"/>
              </a:ext>
            </a:extLst>
          </p:cNvPr>
          <p:cNvSpPr txBox="1"/>
          <p:nvPr/>
        </p:nvSpPr>
        <p:spPr>
          <a:xfrm>
            <a:off x="7239000" y="7010289"/>
            <a:ext cx="2838982" cy="369332"/>
          </a:xfrm>
          <a:prstGeom prst="rect">
            <a:avLst/>
          </a:prstGeom>
          <a:noFill/>
        </p:spPr>
        <p:txBody>
          <a:bodyPr wrap="none" rtlCol="0">
            <a:spAutoFit/>
          </a:bodyPr>
          <a:lstStyle/>
          <a:p>
            <a:r>
              <a:rPr lang="de-DE" b="1" dirty="0"/>
              <a:t>VSB_2025-09-23_0642.jpg</a:t>
            </a:r>
            <a:endParaRPr lang="de-DE" dirty="0"/>
          </a:p>
        </p:txBody>
      </p:sp>
    </p:spTree>
    <p:extLst>
      <p:ext uri="{BB962C8B-B14F-4D97-AF65-F5344CB8AC3E}">
        <p14:creationId xmlns:p14="http://schemas.microsoft.com/office/powerpoint/2010/main" val="2392411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Mittlere Altersgruppe plus Größe lächelnde brünette Frau zu Hause tragen Musik in Kopfhörern im Schlafzimmer - Lizenzfrei Übergrößen-Model Stock-Foto">
            <a:extLst>
              <a:ext uri="{FF2B5EF4-FFF2-40B4-BE49-F238E27FC236}">
                <a16:creationId xmlns:a16="http://schemas.microsoft.com/office/drawing/2014/main" id="{500AA050-2BFD-F544-A487-86501E1D26F3}"/>
              </a:ext>
            </a:extLst>
          </p:cNvPr>
          <p:cNvPicPr>
            <a:picLocks noChangeAspect="1"/>
          </p:cNvPicPr>
          <p:nvPr/>
        </p:nvPicPr>
        <p:blipFill>
          <a:blip r:embed="rId2">
            <a:alphaModFix amt="35000"/>
          </a:blip>
          <a:stretch>
            <a:fillRect/>
          </a:stretch>
        </p:blipFill>
        <p:spPr>
          <a:xfrm>
            <a:off x="2910944" y="0"/>
            <a:ext cx="10297056" cy="6858000"/>
          </a:xfrm>
          <a:prstGeom prst="rect">
            <a:avLst/>
          </a:prstGeom>
        </p:spPr>
      </p:pic>
      <p:sp>
        <p:nvSpPr>
          <p:cNvPr id="2" name="Titel 1">
            <a:extLst>
              <a:ext uri="{FF2B5EF4-FFF2-40B4-BE49-F238E27FC236}">
                <a16:creationId xmlns:a16="http://schemas.microsoft.com/office/drawing/2014/main" id="{6509B7B1-2627-A839-CD97-A7E4A4927AD5}"/>
              </a:ext>
            </a:extLst>
          </p:cNvPr>
          <p:cNvSpPr>
            <a:spLocks noGrp="1"/>
          </p:cNvSpPr>
          <p:nvPr>
            <p:ph type="title"/>
          </p:nvPr>
        </p:nvSpPr>
        <p:spPr/>
        <p:txBody>
          <a:bodyPr/>
          <a:lstStyle/>
          <a:p>
            <a:r>
              <a:rPr lang="de-DE" dirty="0"/>
              <a:t>Tipps für einen besseren Schlaf: Am Abend</a:t>
            </a:r>
          </a:p>
        </p:txBody>
      </p:sp>
      <p:sp>
        <p:nvSpPr>
          <p:cNvPr id="3" name="Inhaltsplatzhalter 2">
            <a:extLst>
              <a:ext uri="{FF2B5EF4-FFF2-40B4-BE49-F238E27FC236}">
                <a16:creationId xmlns:a16="http://schemas.microsoft.com/office/drawing/2014/main" id="{C53B427E-0B70-B77A-D866-BDCE7B4AF009}"/>
              </a:ext>
            </a:extLst>
          </p:cNvPr>
          <p:cNvSpPr>
            <a:spLocks noGrp="1"/>
          </p:cNvSpPr>
          <p:nvPr>
            <p:ph idx="1"/>
          </p:nvPr>
        </p:nvSpPr>
        <p:spPr/>
        <p:txBody>
          <a:bodyPr>
            <a:normAutofit/>
          </a:bodyPr>
          <a:lstStyle/>
          <a:p>
            <a:pPr lvl="0"/>
            <a:r>
              <a:rPr lang="de-DE" sz="2000" dirty="0"/>
              <a:t>Möglichst jeden Tag zu einer </a:t>
            </a:r>
            <a:r>
              <a:rPr lang="de-DE" sz="2000" b="1" dirty="0">
                <a:solidFill>
                  <a:schemeClr val="accent5"/>
                </a:solidFill>
              </a:rPr>
              <a:t>ähnlichen Zeit ins Bett </a:t>
            </a:r>
            <a:r>
              <a:rPr lang="de-DE" sz="2000" dirty="0"/>
              <a:t>gehen</a:t>
            </a:r>
          </a:p>
          <a:p>
            <a:pPr lvl="0"/>
            <a:r>
              <a:rPr lang="de-DE" sz="2000" b="1" dirty="0">
                <a:solidFill>
                  <a:schemeClr val="accent5"/>
                </a:solidFill>
              </a:rPr>
              <a:t>Handy</a:t>
            </a:r>
            <a:r>
              <a:rPr lang="de-DE" sz="2000" dirty="0"/>
              <a:t>, Tablet und Fernseher etwa </a:t>
            </a:r>
            <a:r>
              <a:rPr lang="de-DE" sz="2000" b="1" dirty="0">
                <a:solidFill>
                  <a:schemeClr val="accent5"/>
                </a:solidFill>
              </a:rPr>
              <a:t>30–60 Minuten vor dem Schlafen reduzieren</a:t>
            </a:r>
          </a:p>
          <a:p>
            <a:pPr lvl="0"/>
            <a:r>
              <a:rPr lang="de-DE" sz="2000" dirty="0"/>
              <a:t>Licht am Abend etwas </a:t>
            </a:r>
            <a:r>
              <a:rPr lang="de-DE" sz="2000" b="1" dirty="0">
                <a:solidFill>
                  <a:schemeClr val="accent5"/>
                </a:solidFill>
              </a:rPr>
              <a:t>dunkler</a:t>
            </a:r>
            <a:r>
              <a:rPr lang="de-DE" sz="2000" dirty="0"/>
              <a:t> machen</a:t>
            </a:r>
          </a:p>
          <a:p>
            <a:pPr lvl="0"/>
            <a:r>
              <a:rPr lang="de-DE" sz="2000" b="1" dirty="0">
                <a:solidFill>
                  <a:schemeClr val="accent5"/>
                </a:solidFill>
              </a:rPr>
              <a:t>Abends eher leichte Mahlzeiten </a:t>
            </a:r>
            <a:r>
              <a:rPr lang="de-DE" sz="2000" dirty="0"/>
              <a:t>und nicht direkt vor dem Schlafengehen viel essen</a:t>
            </a:r>
          </a:p>
          <a:p>
            <a:pPr lvl="0"/>
            <a:r>
              <a:rPr lang="de-DE" sz="2000" dirty="0"/>
              <a:t>Einen kleinen </a:t>
            </a:r>
            <a:r>
              <a:rPr lang="de-DE" sz="2000" b="1" dirty="0">
                <a:solidFill>
                  <a:schemeClr val="accent5"/>
                </a:solidFill>
              </a:rPr>
              <a:t>Abendspaziergang</a:t>
            </a:r>
            <a:r>
              <a:rPr lang="de-DE" sz="2000" dirty="0"/>
              <a:t> machen</a:t>
            </a:r>
          </a:p>
          <a:p>
            <a:pPr lvl="0"/>
            <a:r>
              <a:rPr lang="de-DE" sz="2000" dirty="0"/>
              <a:t>Etwas </a:t>
            </a:r>
            <a:r>
              <a:rPr lang="de-DE" sz="2000" b="1" dirty="0">
                <a:solidFill>
                  <a:schemeClr val="accent5"/>
                </a:solidFill>
              </a:rPr>
              <a:t>Ruhiges</a:t>
            </a:r>
            <a:r>
              <a:rPr lang="de-DE" sz="2000" dirty="0"/>
              <a:t> </a:t>
            </a:r>
            <a:r>
              <a:rPr lang="de-DE" sz="2000" b="1" dirty="0">
                <a:solidFill>
                  <a:schemeClr val="accent5"/>
                </a:solidFill>
              </a:rPr>
              <a:t>lesen</a:t>
            </a:r>
            <a:r>
              <a:rPr lang="de-DE" sz="2000" dirty="0"/>
              <a:t> oder Musik hören</a:t>
            </a:r>
          </a:p>
          <a:p>
            <a:pPr lvl="0"/>
            <a:r>
              <a:rPr lang="de-DE" sz="2000" dirty="0"/>
              <a:t>Eine kurze </a:t>
            </a:r>
            <a:r>
              <a:rPr lang="de-DE" sz="2000" b="1" dirty="0">
                <a:solidFill>
                  <a:schemeClr val="accent5"/>
                </a:solidFill>
              </a:rPr>
              <a:t>Entspannungsübung</a:t>
            </a:r>
            <a:r>
              <a:rPr lang="de-DE" sz="2000" dirty="0"/>
              <a:t> machen</a:t>
            </a:r>
          </a:p>
          <a:p>
            <a:pPr lvl="0"/>
            <a:r>
              <a:rPr lang="de-DE" sz="2000" dirty="0"/>
              <a:t>Wenn Gedanken kreisen: </a:t>
            </a:r>
            <a:r>
              <a:rPr lang="de-DE" sz="2000" b="1" dirty="0">
                <a:solidFill>
                  <a:schemeClr val="accent5"/>
                </a:solidFill>
              </a:rPr>
              <a:t>Sorgen</a:t>
            </a:r>
            <a:r>
              <a:rPr lang="de-DE" sz="2000" dirty="0"/>
              <a:t> oder </a:t>
            </a:r>
            <a:r>
              <a:rPr lang="de-DE" sz="2000" b="1" dirty="0">
                <a:solidFill>
                  <a:schemeClr val="accent5"/>
                </a:solidFill>
              </a:rPr>
              <a:t>Aufgaben</a:t>
            </a:r>
            <a:r>
              <a:rPr lang="de-DE" sz="2000" dirty="0"/>
              <a:t> </a:t>
            </a:r>
            <a:r>
              <a:rPr lang="de-DE" sz="2000" b="1" dirty="0">
                <a:solidFill>
                  <a:schemeClr val="accent5"/>
                </a:solidFill>
              </a:rPr>
              <a:t>aufschreiben</a:t>
            </a:r>
          </a:p>
          <a:p>
            <a:pPr marL="0" indent="0">
              <a:buNone/>
            </a:pPr>
            <a:r>
              <a:rPr lang="de-DE" sz="2000" b="1" dirty="0"/>
              <a:t>! Ziel: Abends zur Ruhe kommen – nicht noch mehr leisten müssen!</a:t>
            </a:r>
            <a:endParaRPr lang="de-DE" sz="2000" dirty="0"/>
          </a:p>
          <a:p>
            <a:endParaRPr lang="de-DE" sz="2000" dirty="0"/>
          </a:p>
        </p:txBody>
      </p:sp>
      <p:sp>
        <p:nvSpPr>
          <p:cNvPr id="6" name="Textfeld 5">
            <a:extLst>
              <a:ext uri="{FF2B5EF4-FFF2-40B4-BE49-F238E27FC236}">
                <a16:creationId xmlns:a16="http://schemas.microsoft.com/office/drawing/2014/main" id="{95628F2F-FBB6-84F4-49CA-F8CDBA95F017}"/>
              </a:ext>
            </a:extLst>
          </p:cNvPr>
          <p:cNvSpPr txBox="1"/>
          <p:nvPr/>
        </p:nvSpPr>
        <p:spPr>
          <a:xfrm>
            <a:off x="4937125" y="7223125"/>
            <a:ext cx="6648450" cy="923330"/>
          </a:xfrm>
          <a:prstGeom prst="rect">
            <a:avLst/>
          </a:prstGeom>
          <a:noFill/>
        </p:spPr>
        <p:txBody>
          <a:bodyPr wrap="square">
            <a:spAutoFit/>
          </a:bodyPr>
          <a:lstStyle/>
          <a:p>
            <a:r>
              <a:rPr lang="de-DE" dirty="0"/>
              <a:t>https://www.istockphoto.com/de/foto/mittlere-altersgruppe-plus-gr%C3%B6%C3%9Fe-l%C3%A4chelnde-br%C3%BCnette-frau-zu-hause-tragen-musik-in-gm1473647735-503723913</a:t>
            </a:r>
          </a:p>
        </p:txBody>
      </p:sp>
    </p:spTree>
    <p:extLst>
      <p:ext uri="{BB962C8B-B14F-4D97-AF65-F5344CB8AC3E}">
        <p14:creationId xmlns:p14="http://schemas.microsoft.com/office/powerpoint/2010/main" val="3958652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5040C-9954-1664-8C11-B94AD56BF9AF}"/>
            </a:ext>
          </a:extLst>
        </p:cNvPr>
        <p:cNvGrpSpPr/>
        <p:nvPr/>
      </p:nvGrpSpPr>
      <p:grpSpPr>
        <a:xfrm>
          <a:off x="0" y="0"/>
          <a:ext cx="0" cy="0"/>
          <a:chOff x="0" y="0"/>
          <a:chExt cx="0" cy="0"/>
        </a:xfrm>
      </p:grpSpPr>
      <p:pic>
        <p:nvPicPr>
          <p:cNvPr id="6" name="Grafik 5" descr="Schlafen, Lampe und Mann im dunklen Schlafzimmer zum Ausruhen, Träumen und Nickerchen in der Nacht zu Hause. Abends, Licht und Person mit Schalter für das Aufwachen, bereiten Sie sich auf den Abend vor und entspannen Sie sich im Bett - Lizenzfrei Lichtquelle Stock-Foto">
            <a:extLst>
              <a:ext uri="{FF2B5EF4-FFF2-40B4-BE49-F238E27FC236}">
                <a16:creationId xmlns:a16="http://schemas.microsoft.com/office/drawing/2014/main" id="{AFC5B721-4C9F-CED7-E605-E52C92074289}"/>
              </a:ext>
            </a:extLst>
          </p:cNvPr>
          <p:cNvPicPr>
            <a:picLocks noChangeAspect="1"/>
          </p:cNvPicPr>
          <p:nvPr/>
        </p:nvPicPr>
        <p:blipFill>
          <a:blip r:embed="rId2"/>
          <a:srcRect l="35435" r="25893"/>
          <a:stretch>
            <a:fillRect/>
          </a:stretch>
        </p:blipFill>
        <p:spPr>
          <a:xfrm>
            <a:off x="7162800" y="0"/>
            <a:ext cx="5029200" cy="6858000"/>
          </a:xfrm>
          <a:prstGeom prst="rect">
            <a:avLst/>
          </a:prstGeom>
        </p:spPr>
      </p:pic>
      <p:sp>
        <p:nvSpPr>
          <p:cNvPr id="2" name="Titel 1">
            <a:extLst>
              <a:ext uri="{FF2B5EF4-FFF2-40B4-BE49-F238E27FC236}">
                <a16:creationId xmlns:a16="http://schemas.microsoft.com/office/drawing/2014/main" id="{4281F508-2CED-249C-50B5-C48F96485C2E}"/>
              </a:ext>
            </a:extLst>
          </p:cNvPr>
          <p:cNvSpPr>
            <a:spLocks noGrp="1"/>
          </p:cNvSpPr>
          <p:nvPr>
            <p:ph type="title"/>
          </p:nvPr>
        </p:nvSpPr>
        <p:spPr/>
        <p:txBody>
          <a:bodyPr/>
          <a:lstStyle/>
          <a:p>
            <a:r>
              <a:rPr lang="de-DE" dirty="0"/>
              <a:t>Tipps für einen besseren Schlaf: Schlafzimmer</a:t>
            </a:r>
          </a:p>
        </p:txBody>
      </p:sp>
      <p:sp>
        <p:nvSpPr>
          <p:cNvPr id="3" name="Inhaltsplatzhalter 2">
            <a:extLst>
              <a:ext uri="{FF2B5EF4-FFF2-40B4-BE49-F238E27FC236}">
                <a16:creationId xmlns:a16="http://schemas.microsoft.com/office/drawing/2014/main" id="{97C5BC53-4142-CEFB-FDD3-8FF91CA4615A}"/>
              </a:ext>
            </a:extLst>
          </p:cNvPr>
          <p:cNvSpPr>
            <a:spLocks noGrp="1"/>
          </p:cNvSpPr>
          <p:nvPr>
            <p:ph idx="1"/>
          </p:nvPr>
        </p:nvSpPr>
        <p:spPr>
          <a:xfrm>
            <a:off x="838201" y="1825625"/>
            <a:ext cx="6324600" cy="4351338"/>
          </a:xfrm>
        </p:spPr>
        <p:txBody>
          <a:bodyPr>
            <a:normAutofit fontScale="92500" lnSpcReduction="10000"/>
          </a:bodyPr>
          <a:lstStyle/>
          <a:p>
            <a:r>
              <a:rPr lang="de-DE" sz="2000" b="1" dirty="0">
                <a:solidFill>
                  <a:schemeClr val="accent5"/>
                </a:solidFill>
              </a:rPr>
              <a:t>Nicht zu warm</a:t>
            </a:r>
            <a:r>
              <a:rPr lang="de-DE" sz="2000" dirty="0"/>
              <a:t>: Ein eher kühles Schlafzimmer kann angenehmer sein</a:t>
            </a:r>
          </a:p>
          <a:p>
            <a:r>
              <a:rPr lang="de-DE" sz="2100" b="1" dirty="0">
                <a:solidFill>
                  <a:schemeClr val="accent5"/>
                </a:solidFill>
              </a:rPr>
              <a:t>Möglichst dunkel</a:t>
            </a:r>
            <a:r>
              <a:rPr lang="de-DE" sz="2000" dirty="0"/>
              <a:t>: Lichtquellen ausschalten oder abdunkeln</a:t>
            </a:r>
          </a:p>
          <a:p>
            <a:r>
              <a:rPr lang="de-DE" sz="2100" b="1" dirty="0">
                <a:solidFill>
                  <a:schemeClr val="accent5"/>
                </a:solidFill>
              </a:rPr>
              <a:t>Möglichst ruhig</a:t>
            </a:r>
            <a:r>
              <a:rPr lang="de-DE" sz="2000" dirty="0"/>
              <a:t>: Lärm reduzieren, wenn möglich</a:t>
            </a:r>
          </a:p>
          <a:p>
            <a:r>
              <a:rPr lang="de-DE" sz="2100" b="1" dirty="0">
                <a:solidFill>
                  <a:schemeClr val="accent5"/>
                </a:solidFill>
              </a:rPr>
              <a:t>Handy nicht direkt am Bett</a:t>
            </a:r>
            <a:r>
              <a:rPr lang="de-DE" sz="2000" dirty="0"/>
              <a:t>: Am besten außer Reichweite legen</a:t>
            </a:r>
          </a:p>
          <a:p>
            <a:r>
              <a:rPr lang="de-DE" sz="2000" dirty="0"/>
              <a:t>Das Bett möglichst </a:t>
            </a:r>
            <a:r>
              <a:rPr lang="de-DE" sz="2100" b="1" dirty="0">
                <a:solidFill>
                  <a:schemeClr val="accent5"/>
                </a:solidFill>
              </a:rPr>
              <a:t>nur zum Schlafen nutzen</a:t>
            </a:r>
            <a:r>
              <a:rPr lang="de-DE" sz="2000" dirty="0"/>
              <a:t>: Nicht stundenlang im Bett fernsehen oder arbeiten</a:t>
            </a:r>
          </a:p>
          <a:p>
            <a:r>
              <a:rPr lang="de-DE" sz="2000" dirty="0"/>
              <a:t>Morgens möglichst </a:t>
            </a:r>
            <a:r>
              <a:rPr lang="de-DE" sz="2100" b="1" dirty="0">
                <a:solidFill>
                  <a:schemeClr val="accent5"/>
                </a:solidFill>
              </a:rPr>
              <a:t>zur gleichen Zeit aufstehen</a:t>
            </a:r>
            <a:r>
              <a:rPr lang="de-DE" sz="2000" dirty="0"/>
              <a:t>: Auch nach einer schlechten Nacht nicht viel länger schlafen</a:t>
            </a:r>
          </a:p>
          <a:p>
            <a:r>
              <a:rPr lang="de-DE" sz="2000" dirty="0"/>
              <a:t>Wenn man nicht schlafen kann: </a:t>
            </a:r>
            <a:r>
              <a:rPr lang="de-DE" sz="2100" b="1" dirty="0">
                <a:solidFill>
                  <a:schemeClr val="accent5"/>
                </a:solidFill>
              </a:rPr>
              <a:t>Nicht krampfhaft einschlafen wollen</a:t>
            </a:r>
            <a:r>
              <a:rPr lang="de-DE" sz="2000" dirty="0"/>
              <a:t>. Kurz aufstehen, etwas Ruhiges machen und erst wieder ins Bett gehen, wenn man müde ist.</a:t>
            </a:r>
          </a:p>
          <a:p>
            <a:endParaRPr lang="de-DE" sz="2000" dirty="0"/>
          </a:p>
        </p:txBody>
      </p:sp>
      <p:sp>
        <p:nvSpPr>
          <p:cNvPr id="8" name="Textfeld 7">
            <a:extLst>
              <a:ext uri="{FF2B5EF4-FFF2-40B4-BE49-F238E27FC236}">
                <a16:creationId xmlns:a16="http://schemas.microsoft.com/office/drawing/2014/main" id="{66CFAE3A-FC98-204E-7DA6-2E9B09AE420B}"/>
              </a:ext>
            </a:extLst>
          </p:cNvPr>
          <p:cNvSpPr txBox="1"/>
          <p:nvPr/>
        </p:nvSpPr>
        <p:spPr>
          <a:xfrm>
            <a:off x="6997700" y="7223125"/>
            <a:ext cx="6096000" cy="1200329"/>
          </a:xfrm>
          <a:prstGeom prst="rect">
            <a:avLst/>
          </a:prstGeom>
          <a:noFill/>
        </p:spPr>
        <p:txBody>
          <a:bodyPr wrap="square">
            <a:spAutoFit/>
          </a:bodyPr>
          <a:lstStyle/>
          <a:p>
            <a:r>
              <a:rPr lang="de-DE" dirty="0"/>
              <a:t>https://www.istockphoto.com/de/foto/schlafen-lampe-und-mann-im-dunklen-schlafzimmer-zum-ausruhen-tr%C3%A4umen-und-nickerchen-gm1853754093-552096421</a:t>
            </a:r>
          </a:p>
        </p:txBody>
      </p:sp>
    </p:spTree>
    <p:extLst>
      <p:ext uri="{BB962C8B-B14F-4D97-AF65-F5344CB8AC3E}">
        <p14:creationId xmlns:p14="http://schemas.microsoft.com/office/powerpoint/2010/main" val="974385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Übergewichtige Frau, die zu Hause mit Online-Coach-Unterstützung trainiert - Lizenzfrei Abnehmen Stock-Foto">
            <a:extLst>
              <a:ext uri="{FF2B5EF4-FFF2-40B4-BE49-F238E27FC236}">
                <a16:creationId xmlns:a16="http://schemas.microsoft.com/office/drawing/2014/main" id="{CBC6038E-C675-A8BC-0FF3-4FBF55D762CD}"/>
              </a:ext>
            </a:extLst>
          </p:cNvPr>
          <p:cNvPicPr>
            <a:picLocks noChangeAspect="1"/>
          </p:cNvPicPr>
          <p:nvPr/>
        </p:nvPicPr>
        <p:blipFill>
          <a:blip r:embed="rId2"/>
          <a:srcRect l="22704" r="40683"/>
          <a:stretch>
            <a:fillRect/>
          </a:stretch>
        </p:blipFill>
        <p:spPr>
          <a:xfrm>
            <a:off x="8420100" y="0"/>
            <a:ext cx="3771900" cy="6861382"/>
          </a:xfrm>
          <a:prstGeom prst="rect">
            <a:avLst/>
          </a:prstGeom>
        </p:spPr>
      </p:pic>
      <p:sp>
        <p:nvSpPr>
          <p:cNvPr id="8" name="Textfeld 7">
            <a:extLst>
              <a:ext uri="{FF2B5EF4-FFF2-40B4-BE49-F238E27FC236}">
                <a16:creationId xmlns:a16="http://schemas.microsoft.com/office/drawing/2014/main" id="{8C08B69C-64FC-E09E-211B-FC4BE9560A8E}"/>
              </a:ext>
            </a:extLst>
          </p:cNvPr>
          <p:cNvSpPr txBox="1"/>
          <p:nvPr/>
        </p:nvSpPr>
        <p:spPr>
          <a:xfrm>
            <a:off x="7461885" y="6858000"/>
            <a:ext cx="6130290" cy="923330"/>
          </a:xfrm>
          <a:prstGeom prst="rect">
            <a:avLst/>
          </a:prstGeom>
          <a:noFill/>
        </p:spPr>
        <p:txBody>
          <a:bodyPr wrap="square">
            <a:spAutoFit/>
          </a:bodyPr>
          <a:lstStyle/>
          <a:p>
            <a:r>
              <a:rPr lang="de-DE" dirty="0"/>
              <a:t>https://www.istockphoto.com/de/foto/%C3%BCbergewichtige-frau-die-zu-hause-mit-online-coach-unterst%C3%BCtzung-trainiert-gm1327839012-412082361</a:t>
            </a:r>
          </a:p>
        </p:txBody>
      </p:sp>
      <p:sp>
        <p:nvSpPr>
          <p:cNvPr id="2" name="Titel 1">
            <a:extLst>
              <a:ext uri="{FF2B5EF4-FFF2-40B4-BE49-F238E27FC236}">
                <a16:creationId xmlns:a16="http://schemas.microsoft.com/office/drawing/2014/main" id="{B0C275D3-1F70-375F-E88F-A86D6A679861}"/>
              </a:ext>
            </a:extLst>
          </p:cNvPr>
          <p:cNvSpPr>
            <a:spLocks noGrp="1"/>
          </p:cNvSpPr>
          <p:nvPr>
            <p:ph type="title"/>
          </p:nvPr>
        </p:nvSpPr>
        <p:spPr>
          <a:xfrm>
            <a:off x="838200" y="365125"/>
            <a:ext cx="9617529" cy="1325563"/>
          </a:xfrm>
        </p:spPr>
        <p:txBody>
          <a:bodyPr/>
          <a:lstStyle/>
          <a:p>
            <a:r>
              <a:rPr lang="de-DE" dirty="0"/>
              <a:t>Praktische Übungen: Kurze Bewegungssnacks für 30 – 60 Sekunden</a:t>
            </a:r>
          </a:p>
        </p:txBody>
      </p:sp>
      <p:sp>
        <p:nvSpPr>
          <p:cNvPr id="3" name="Inhaltsplatzhalter 2">
            <a:extLst>
              <a:ext uri="{FF2B5EF4-FFF2-40B4-BE49-F238E27FC236}">
                <a16:creationId xmlns:a16="http://schemas.microsoft.com/office/drawing/2014/main" id="{36600E18-EA45-79D6-6C72-40C28F4A4ACD}"/>
              </a:ext>
            </a:extLst>
          </p:cNvPr>
          <p:cNvSpPr>
            <a:spLocks noGrp="1"/>
          </p:cNvSpPr>
          <p:nvPr>
            <p:ph idx="1"/>
          </p:nvPr>
        </p:nvSpPr>
        <p:spPr>
          <a:xfrm>
            <a:off x="838200" y="1825625"/>
            <a:ext cx="7581900" cy="4351338"/>
          </a:xfrm>
        </p:spPr>
        <p:txBody>
          <a:bodyPr>
            <a:normAutofit lnSpcReduction="10000"/>
          </a:bodyPr>
          <a:lstStyle/>
          <a:p>
            <a:pPr marL="0" indent="0">
              <a:buNone/>
            </a:pPr>
            <a:r>
              <a:rPr lang="de-DE" sz="2400" b="1" dirty="0"/>
              <a:t>Beispiel 1: Wand-Liegestütze</a:t>
            </a:r>
          </a:p>
          <a:p>
            <a:r>
              <a:rPr lang="de-DE" sz="2400" dirty="0"/>
              <a:t>Hände an die Wand, Körper gerade halten, langsam beugen und strecken</a:t>
            </a:r>
          </a:p>
          <a:p>
            <a:pPr marL="0" indent="0">
              <a:buNone/>
            </a:pPr>
            <a:r>
              <a:rPr lang="de-DE" sz="2400" b="1" dirty="0"/>
              <a:t>Beispiel 2: </a:t>
            </a:r>
            <a:r>
              <a:rPr lang="de-DE" sz="2400" b="1" dirty="0" err="1"/>
              <a:t>Fußheben</a:t>
            </a:r>
            <a:r>
              <a:rPr lang="de-DE" sz="2400" b="1" dirty="0"/>
              <a:t> im Stand</a:t>
            </a:r>
          </a:p>
          <a:p>
            <a:r>
              <a:rPr lang="de-DE" sz="2400" dirty="0"/>
              <a:t> Abwechselnd Fersen oder Fußspitzen anheben</a:t>
            </a:r>
          </a:p>
          <a:p>
            <a:pPr marL="0" indent="0">
              <a:buNone/>
            </a:pPr>
            <a:r>
              <a:rPr lang="de-DE" sz="2400" b="1" dirty="0"/>
              <a:t>Beispiel 3: Arme kreisen</a:t>
            </a:r>
          </a:p>
          <a:p>
            <a:r>
              <a:rPr lang="de-DE" sz="2400" dirty="0"/>
              <a:t>Die Knie abwechseln anheben und dabei die Arme kreisen</a:t>
            </a:r>
          </a:p>
          <a:p>
            <a:pPr marL="0" indent="0">
              <a:buNone/>
            </a:pPr>
            <a:r>
              <a:rPr lang="de-DE" sz="2400" b="1" dirty="0"/>
              <a:t>Beispiel 4: Langsam aufstehen und hinsetzen</a:t>
            </a:r>
          </a:p>
          <a:p>
            <a:pPr lvl="0"/>
            <a:r>
              <a:rPr lang="de-DE" sz="2400" dirty="0"/>
              <a:t>Füße stehen hüftbreit auf dem Boden, langsam aufstehen und wieder hinsetzen</a:t>
            </a:r>
          </a:p>
          <a:p>
            <a:endParaRPr lang="de-DE" sz="2400" dirty="0"/>
          </a:p>
          <a:p>
            <a:endParaRPr lang="de-DE" sz="2400" dirty="0"/>
          </a:p>
        </p:txBody>
      </p:sp>
      <p:sp>
        <p:nvSpPr>
          <p:cNvPr id="4" name="Ellipse 3">
            <a:extLst>
              <a:ext uri="{FF2B5EF4-FFF2-40B4-BE49-F238E27FC236}">
                <a16:creationId xmlns:a16="http://schemas.microsoft.com/office/drawing/2014/main" id="{7B873B62-5A94-F238-749C-3C1F1A3FAA6C}"/>
              </a:ext>
            </a:extLst>
          </p:cNvPr>
          <p:cNvSpPr/>
          <p:nvPr/>
        </p:nvSpPr>
        <p:spPr>
          <a:xfrm>
            <a:off x="10455729" y="87085"/>
            <a:ext cx="1660072" cy="14532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Symbol für Bewegungssnack</a:t>
            </a:r>
          </a:p>
        </p:txBody>
      </p:sp>
    </p:spTree>
    <p:extLst>
      <p:ext uri="{BB962C8B-B14F-4D97-AF65-F5344CB8AC3E}">
        <p14:creationId xmlns:p14="http://schemas.microsoft.com/office/powerpoint/2010/main" val="979755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Mann im mittleren Erwachsenenalter, der Übungen mit Hantel im Fitnessstudio macht - Lizenzfrei Fitnesstraining Stock-Foto">
            <a:extLst>
              <a:ext uri="{FF2B5EF4-FFF2-40B4-BE49-F238E27FC236}">
                <a16:creationId xmlns:a16="http://schemas.microsoft.com/office/drawing/2014/main" id="{EF87CD2F-5963-9CF9-F465-DAABDDE8928E}"/>
              </a:ext>
            </a:extLst>
          </p:cNvPr>
          <p:cNvPicPr>
            <a:picLocks noChangeAspect="1"/>
          </p:cNvPicPr>
          <p:nvPr/>
        </p:nvPicPr>
        <p:blipFill>
          <a:blip r:embed="rId2"/>
          <a:srcRect l="39229" r="13726"/>
          <a:stretch>
            <a:fillRect/>
          </a:stretch>
        </p:blipFill>
        <p:spPr>
          <a:xfrm>
            <a:off x="7354824" y="0"/>
            <a:ext cx="4837176" cy="6858000"/>
          </a:xfrm>
          <a:prstGeom prst="rect">
            <a:avLst/>
          </a:prstGeom>
        </p:spPr>
      </p:pic>
      <p:sp>
        <p:nvSpPr>
          <p:cNvPr id="2" name="Titel 1">
            <a:extLst>
              <a:ext uri="{FF2B5EF4-FFF2-40B4-BE49-F238E27FC236}">
                <a16:creationId xmlns:a16="http://schemas.microsoft.com/office/drawing/2014/main" id="{620E52E8-B673-0A5A-5FA0-88C9317E78E7}"/>
              </a:ext>
            </a:extLst>
          </p:cNvPr>
          <p:cNvSpPr>
            <a:spLocks noGrp="1"/>
          </p:cNvSpPr>
          <p:nvPr>
            <p:ph type="title"/>
          </p:nvPr>
        </p:nvSpPr>
        <p:spPr/>
        <p:txBody>
          <a:bodyPr/>
          <a:lstStyle/>
          <a:p>
            <a:r>
              <a:rPr lang="de-DE" dirty="0"/>
              <a:t>Krafttraining: starke Muskeln für einen aktiven Alltag</a:t>
            </a:r>
          </a:p>
        </p:txBody>
      </p:sp>
      <p:sp>
        <p:nvSpPr>
          <p:cNvPr id="3" name="Inhaltsplatzhalter 2">
            <a:extLst>
              <a:ext uri="{FF2B5EF4-FFF2-40B4-BE49-F238E27FC236}">
                <a16:creationId xmlns:a16="http://schemas.microsoft.com/office/drawing/2014/main" id="{B095AD26-C817-CCF1-4F27-D32F1B13D121}"/>
              </a:ext>
            </a:extLst>
          </p:cNvPr>
          <p:cNvSpPr>
            <a:spLocks noGrp="1"/>
          </p:cNvSpPr>
          <p:nvPr>
            <p:ph idx="1"/>
          </p:nvPr>
        </p:nvSpPr>
        <p:spPr>
          <a:xfrm>
            <a:off x="838201" y="1831067"/>
            <a:ext cx="6516624" cy="4661807"/>
          </a:xfrm>
        </p:spPr>
        <p:txBody>
          <a:bodyPr>
            <a:normAutofit lnSpcReduction="10000"/>
          </a:bodyPr>
          <a:lstStyle/>
          <a:p>
            <a:r>
              <a:rPr lang="de-DE" sz="2400" dirty="0"/>
              <a:t>Die </a:t>
            </a:r>
            <a:r>
              <a:rPr lang="de-DE" sz="2400" b="1" dirty="0">
                <a:solidFill>
                  <a:schemeClr val="accent5"/>
                </a:solidFill>
              </a:rPr>
              <a:t>Muskulatur</a:t>
            </a:r>
            <a:r>
              <a:rPr lang="de-DE" sz="2400" dirty="0"/>
              <a:t> arbeitet gezielt </a:t>
            </a:r>
            <a:r>
              <a:rPr lang="de-DE" sz="2400" b="1" dirty="0">
                <a:solidFill>
                  <a:schemeClr val="accent5"/>
                </a:solidFill>
              </a:rPr>
              <a:t>gegen</a:t>
            </a:r>
            <a:r>
              <a:rPr lang="de-DE" sz="2400" dirty="0"/>
              <a:t> einen </a:t>
            </a:r>
            <a:r>
              <a:rPr lang="de-DE" sz="2400" b="1" dirty="0">
                <a:solidFill>
                  <a:schemeClr val="accent5"/>
                </a:solidFill>
              </a:rPr>
              <a:t>Widerstand</a:t>
            </a:r>
            <a:r>
              <a:rPr lang="de-DE" sz="2400" dirty="0"/>
              <a:t>, z.B. </a:t>
            </a:r>
          </a:p>
          <a:p>
            <a:pPr lvl="1"/>
            <a:r>
              <a:rPr lang="de-DE" sz="2000" dirty="0"/>
              <a:t>das eigene Körpergewicht, </a:t>
            </a:r>
            <a:r>
              <a:rPr lang="de-DE" sz="2000" dirty="0" err="1"/>
              <a:t>Therabänder</a:t>
            </a:r>
            <a:r>
              <a:rPr lang="de-DE" sz="2000" dirty="0"/>
              <a:t>, Geräte, Gewichte</a:t>
            </a:r>
          </a:p>
          <a:p>
            <a:pPr lvl="0"/>
            <a:r>
              <a:rPr lang="de-DE" sz="2400" b="1" dirty="0">
                <a:solidFill>
                  <a:schemeClr val="accent5"/>
                </a:solidFill>
              </a:rPr>
              <a:t>Erhöht</a:t>
            </a:r>
            <a:r>
              <a:rPr lang="de-DE" sz="2400" dirty="0"/>
              <a:t> die </a:t>
            </a:r>
            <a:r>
              <a:rPr lang="de-DE" sz="2400" b="1" dirty="0">
                <a:solidFill>
                  <a:schemeClr val="accent5"/>
                </a:solidFill>
              </a:rPr>
              <a:t>Belastbarkeit</a:t>
            </a:r>
          </a:p>
          <a:p>
            <a:pPr lvl="0"/>
            <a:r>
              <a:rPr lang="de-DE" sz="2400" dirty="0"/>
              <a:t>Beispiele:</a:t>
            </a:r>
          </a:p>
          <a:p>
            <a:pPr lvl="1"/>
            <a:r>
              <a:rPr lang="de-DE" sz="2000" dirty="0"/>
              <a:t>Übungen im Fitnessstudio, z.B. mit Hanteln, Übungen mit </a:t>
            </a:r>
            <a:r>
              <a:rPr lang="de-DE" sz="2000" dirty="0" err="1"/>
              <a:t>Theraband</a:t>
            </a:r>
            <a:r>
              <a:rPr lang="de-DE" sz="2000" dirty="0"/>
              <a:t>, Übungen im Alltag, z.B. Kniebeugen, Liegestütze</a:t>
            </a:r>
          </a:p>
          <a:p>
            <a:pPr lvl="0"/>
            <a:r>
              <a:rPr lang="de-DE" sz="2400" dirty="0"/>
              <a:t>Empfehlung: </a:t>
            </a:r>
            <a:r>
              <a:rPr lang="de-DE" sz="2400" b="1" dirty="0">
                <a:solidFill>
                  <a:schemeClr val="accent5"/>
                </a:solidFill>
              </a:rPr>
              <a:t>2-mal pro Woche </a:t>
            </a:r>
            <a:r>
              <a:rPr lang="de-DE" sz="2400" dirty="0"/>
              <a:t>als </a:t>
            </a:r>
            <a:r>
              <a:rPr lang="de-DE" sz="2400" b="1" dirty="0">
                <a:solidFill>
                  <a:schemeClr val="accent5"/>
                </a:solidFill>
              </a:rPr>
              <a:t>Ergänzung</a:t>
            </a:r>
            <a:r>
              <a:rPr lang="de-DE" sz="2400" dirty="0"/>
              <a:t> zum </a:t>
            </a:r>
            <a:r>
              <a:rPr lang="de-DE" sz="2400" b="1" dirty="0">
                <a:solidFill>
                  <a:schemeClr val="accent5"/>
                </a:solidFill>
              </a:rPr>
              <a:t>Ausdauertraining</a:t>
            </a:r>
          </a:p>
          <a:p>
            <a:pPr marL="0" indent="0">
              <a:buNone/>
            </a:pPr>
            <a:r>
              <a:rPr lang="de-DE" sz="2400" b="1" dirty="0"/>
              <a:t>! Steigern Sie langsam die Intensität und achten Sie auf Ihre Gelenke!</a:t>
            </a:r>
          </a:p>
        </p:txBody>
      </p:sp>
      <p:sp>
        <p:nvSpPr>
          <p:cNvPr id="6" name="Textfeld 5">
            <a:extLst>
              <a:ext uri="{FF2B5EF4-FFF2-40B4-BE49-F238E27FC236}">
                <a16:creationId xmlns:a16="http://schemas.microsoft.com/office/drawing/2014/main" id="{F5CE5D7A-EA17-A622-48A2-9EBB5480E1B2}"/>
              </a:ext>
            </a:extLst>
          </p:cNvPr>
          <p:cNvSpPr txBox="1"/>
          <p:nvPr/>
        </p:nvSpPr>
        <p:spPr>
          <a:xfrm>
            <a:off x="6097524" y="6998379"/>
            <a:ext cx="6094476" cy="923330"/>
          </a:xfrm>
          <a:prstGeom prst="rect">
            <a:avLst/>
          </a:prstGeom>
          <a:noFill/>
        </p:spPr>
        <p:txBody>
          <a:bodyPr wrap="square">
            <a:spAutoFit/>
          </a:bodyPr>
          <a:lstStyle/>
          <a:p>
            <a:r>
              <a:rPr lang="de-DE" dirty="0"/>
              <a:t>https://www.istockphoto.com/de/foto/mann-im-mittleren-erwachsenenalter-der-%C3%BCbungen-mit-hantel-im-fitnessstudio-macht-gm2207804210-625019101</a:t>
            </a:r>
          </a:p>
        </p:txBody>
      </p:sp>
    </p:spTree>
    <p:extLst>
      <p:ext uri="{BB962C8B-B14F-4D97-AF65-F5344CB8AC3E}">
        <p14:creationId xmlns:p14="http://schemas.microsoft.com/office/powerpoint/2010/main" val="3924686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Porträt eines Mannes mit mittlerem Erwachsenen im Fitnessstudio - Lizenzfrei Dick Stock-Foto">
            <a:extLst>
              <a:ext uri="{FF2B5EF4-FFF2-40B4-BE49-F238E27FC236}">
                <a16:creationId xmlns:a16="http://schemas.microsoft.com/office/drawing/2014/main" id="{7C3C7DBE-4C11-4457-0C95-E63411689A53}"/>
              </a:ext>
            </a:extLst>
          </p:cNvPr>
          <p:cNvPicPr>
            <a:picLocks noChangeAspect="1"/>
          </p:cNvPicPr>
          <p:nvPr/>
        </p:nvPicPr>
        <p:blipFill>
          <a:blip r:embed="rId2"/>
          <a:srcRect l="13840" r="38697"/>
          <a:stretch>
            <a:fillRect/>
          </a:stretch>
        </p:blipFill>
        <p:spPr>
          <a:xfrm>
            <a:off x="7302500" y="0"/>
            <a:ext cx="4889500" cy="6870986"/>
          </a:xfrm>
          <a:prstGeom prst="rect">
            <a:avLst/>
          </a:prstGeom>
        </p:spPr>
      </p:pic>
      <p:sp>
        <p:nvSpPr>
          <p:cNvPr id="2" name="Titel 1">
            <a:extLst>
              <a:ext uri="{FF2B5EF4-FFF2-40B4-BE49-F238E27FC236}">
                <a16:creationId xmlns:a16="http://schemas.microsoft.com/office/drawing/2014/main" id="{BEF8C75A-771F-7723-5112-C906CAAB4903}"/>
              </a:ext>
            </a:extLst>
          </p:cNvPr>
          <p:cNvSpPr>
            <a:spLocks noGrp="1"/>
          </p:cNvSpPr>
          <p:nvPr>
            <p:ph type="title"/>
          </p:nvPr>
        </p:nvSpPr>
        <p:spPr/>
        <p:txBody>
          <a:bodyPr/>
          <a:lstStyle/>
          <a:p>
            <a:r>
              <a:rPr lang="de-DE" dirty="0"/>
              <a:t>Krafttraining zur Gewichtsstabilisierung</a:t>
            </a:r>
          </a:p>
        </p:txBody>
      </p:sp>
      <p:sp>
        <p:nvSpPr>
          <p:cNvPr id="3" name="Inhaltsplatzhalter 2">
            <a:extLst>
              <a:ext uri="{FF2B5EF4-FFF2-40B4-BE49-F238E27FC236}">
                <a16:creationId xmlns:a16="http://schemas.microsoft.com/office/drawing/2014/main" id="{1F4AD831-27DE-7AD5-68A0-55C1A8259816}"/>
              </a:ext>
            </a:extLst>
          </p:cNvPr>
          <p:cNvSpPr>
            <a:spLocks noGrp="1"/>
          </p:cNvSpPr>
          <p:nvPr>
            <p:ph idx="1"/>
          </p:nvPr>
        </p:nvSpPr>
        <p:spPr>
          <a:xfrm>
            <a:off x="838200" y="1825625"/>
            <a:ext cx="6230566" cy="4351338"/>
          </a:xfrm>
        </p:spPr>
        <p:txBody>
          <a:bodyPr>
            <a:normAutofit fontScale="92500" lnSpcReduction="10000"/>
          </a:bodyPr>
          <a:lstStyle/>
          <a:p>
            <a:r>
              <a:rPr lang="de-DE" sz="2000" dirty="0"/>
              <a:t>Regelmäßiges Krafttraining stärkt die Muskulatur und </a:t>
            </a:r>
            <a:r>
              <a:rPr lang="de-DE" sz="2000" b="1" dirty="0">
                <a:solidFill>
                  <a:schemeClr val="accent5"/>
                </a:solidFill>
              </a:rPr>
              <a:t>erhöht den täglichen Energieverbrauch</a:t>
            </a:r>
          </a:p>
          <a:p>
            <a:pPr marL="0" indent="0">
              <a:buNone/>
            </a:pPr>
            <a:r>
              <a:rPr lang="de-DE" sz="2000" b="1" dirty="0"/>
              <a:t>Grundprinzipien</a:t>
            </a:r>
          </a:p>
          <a:p>
            <a:r>
              <a:rPr lang="de-DE" sz="2100" b="1" dirty="0">
                <a:solidFill>
                  <a:schemeClr val="accent5"/>
                </a:solidFill>
              </a:rPr>
              <a:t>Regelmäßig</a:t>
            </a:r>
            <a:r>
              <a:rPr lang="de-DE" sz="2000" dirty="0"/>
              <a:t> </a:t>
            </a:r>
            <a:r>
              <a:rPr lang="de-DE" sz="2100" b="1" dirty="0">
                <a:solidFill>
                  <a:schemeClr val="accent5"/>
                </a:solidFill>
              </a:rPr>
              <a:t>trainieren</a:t>
            </a:r>
            <a:r>
              <a:rPr lang="de-DE" sz="2000" dirty="0"/>
              <a:t> – lieber regelmäßig als selten und sehr intensiv </a:t>
            </a:r>
          </a:p>
          <a:p>
            <a:r>
              <a:rPr lang="de-DE" sz="2000" dirty="0"/>
              <a:t>Den </a:t>
            </a:r>
            <a:r>
              <a:rPr lang="de-DE" sz="2100" b="1" dirty="0">
                <a:solidFill>
                  <a:schemeClr val="accent5"/>
                </a:solidFill>
              </a:rPr>
              <a:t>ganzen Körper einbeziehen</a:t>
            </a:r>
            <a:r>
              <a:rPr lang="de-DE" sz="2000" dirty="0"/>
              <a:t>: Beine, Rücken, Bauch, Arme </a:t>
            </a:r>
          </a:p>
          <a:p>
            <a:r>
              <a:rPr lang="de-DE" sz="2000" dirty="0"/>
              <a:t>Mit einer Belastung trainieren, die </a:t>
            </a:r>
            <a:r>
              <a:rPr lang="de-DE" sz="2100" b="1" dirty="0">
                <a:solidFill>
                  <a:schemeClr val="accent5"/>
                </a:solidFill>
              </a:rPr>
              <a:t>anstrengend, aber machbar</a:t>
            </a:r>
            <a:r>
              <a:rPr lang="de-DE" sz="2000" dirty="0"/>
              <a:t> ist </a:t>
            </a:r>
          </a:p>
          <a:p>
            <a:r>
              <a:rPr lang="de-DE" sz="2000" dirty="0"/>
              <a:t>Die Übungen </a:t>
            </a:r>
            <a:r>
              <a:rPr lang="de-DE" sz="2100" b="1" dirty="0">
                <a:solidFill>
                  <a:schemeClr val="accent5"/>
                </a:solidFill>
              </a:rPr>
              <a:t>kontrolliert</a:t>
            </a:r>
            <a:r>
              <a:rPr lang="de-DE" sz="2000" dirty="0"/>
              <a:t> ausführen </a:t>
            </a:r>
          </a:p>
          <a:p>
            <a:r>
              <a:rPr lang="de-DE" sz="2000" dirty="0"/>
              <a:t>Belastung </a:t>
            </a:r>
            <a:r>
              <a:rPr lang="de-DE" sz="2100" b="1" dirty="0">
                <a:solidFill>
                  <a:schemeClr val="accent5"/>
                </a:solidFill>
              </a:rPr>
              <a:t>langsam steigern</a:t>
            </a:r>
            <a:r>
              <a:rPr lang="de-DE" sz="2000" dirty="0"/>
              <a:t>, wenn die Übungen leichter werden </a:t>
            </a:r>
          </a:p>
          <a:p>
            <a:r>
              <a:rPr lang="de-DE" sz="2000" dirty="0"/>
              <a:t>Dem Körper auch </a:t>
            </a:r>
            <a:r>
              <a:rPr lang="de-DE" sz="2100" b="1" dirty="0">
                <a:solidFill>
                  <a:schemeClr val="accent5"/>
                </a:solidFill>
              </a:rPr>
              <a:t>Erholung</a:t>
            </a:r>
            <a:r>
              <a:rPr lang="de-DE" sz="2000" dirty="0"/>
              <a:t> geben</a:t>
            </a:r>
          </a:p>
          <a:p>
            <a:pPr marL="0" indent="0">
              <a:buNone/>
            </a:pPr>
            <a:r>
              <a:rPr lang="de-DE" sz="2000" b="1" dirty="0"/>
              <a:t>! Krafttraining hilft, das erreichte Gewicht zu halten!</a:t>
            </a:r>
          </a:p>
          <a:p>
            <a:endParaRPr lang="de-DE" sz="2000" dirty="0"/>
          </a:p>
          <a:p>
            <a:endParaRPr lang="de-DE" sz="2000" dirty="0"/>
          </a:p>
        </p:txBody>
      </p:sp>
      <p:sp>
        <p:nvSpPr>
          <p:cNvPr id="6" name="Textfeld 5">
            <a:extLst>
              <a:ext uri="{FF2B5EF4-FFF2-40B4-BE49-F238E27FC236}">
                <a16:creationId xmlns:a16="http://schemas.microsoft.com/office/drawing/2014/main" id="{F2048BC8-2027-B5B8-3F5C-6411B09C962F}"/>
              </a:ext>
            </a:extLst>
          </p:cNvPr>
          <p:cNvSpPr txBox="1"/>
          <p:nvPr/>
        </p:nvSpPr>
        <p:spPr>
          <a:xfrm>
            <a:off x="6987432" y="7005923"/>
            <a:ext cx="6096000" cy="923330"/>
          </a:xfrm>
          <a:prstGeom prst="rect">
            <a:avLst/>
          </a:prstGeom>
          <a:noFill/>
        </p:spPr>
        <p:txBody>
          <a:bodyPr wrap="square">
            <a:spAutoFit/>
          </a:bodyPr>
          <a:lstStyle/>
          <a:p>
            <a:r>
              <a:rPr lang="de-DE" dirty="0"/>
              <a:t>https://www.istockphoto.com/de/foto/portr%C3%A4t-eines-mannes-mit-mittlerem-erwachsenen-im-fitnessstudio-gm2207806947-625021572</a:t>
            </a:r>
          </a:p>
        </p:txBody>
      </p:sp>
    </p:spTree>
    <p:extLst>
      <p:ext uri="{BB962C8B-B14F-4D97-AF65-F5344CB8AC3E}">
        <p14:creationId xmlns:p14="http://schemas.microsoft.com/office/powerpoint/2010/main" val="2666198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Reife Frau tun Stehende Wand Push-ups zu Hause - Lizenzfrei Wand Stock-Foto">
            <a:extLst>
              <a:ext uri="{FF2B5EF4-FFF2-40B4-BE49-F238E27FC236}">
                <a16:creationId xmlns:a16="http://schemas.microsoft.com/office/drawing/2014/main" id="{C2DF51B5-8C5D-7610-6544-5BAC3F129A07}"/>
              </a:ext>
            </a:extLst>
          </p:cNvPr>
          <p:cNvPicPr>
            <a:picLocks noChangeAspect="1"/>
          </p:cNvPicPr>
          <p:nvPr/>
        </p:nvPicPr>
        <p:blipFill>
          <a:blip r:embed="rId2"/>
          <a:srcRect l="42599"/>
          <a:stretch>
            <a:fillRect/>
          </a:stretch>
        </p:blipFill>
        <p:spPr>
          <a:xfrm>
            <a:off x="8344662" y="0"/>
            <a:ext cx="5910572" cy="6858000"/>
          </a:xfrm>
          <a:prstGeom prst="rect">
            <a:avLst/>
          </a:prstGeom>
        </p:spPr>
      </p:pic>
      <p:sp>
        <p:nvSpPr>
          <p:cNvPr id="2" name="Titel 1">
            <a:extLst>
              <a:ext uri="{FF2B5EF4-FFF2-40B4-BE49-F238E27FC236}">
                <a16:creationId xmlns:a16="http://schemas.microsoft.com/office/drawing/2014/main" id="{E6BE00FB-0417-3C4B-CD2E-C7A8C915A8E6}"/>
              </a:ext>
            </a:extLst>
          </p:cNvPr>
          <p:cNvSpPr>
            <a:spLocks noGrp="1"/>
          </p:cNvSpPr>
          <p:nvPr>
            <p:ph type="title"/>
          </p:nvPr>
        </p:nvSpPr>
        <p:spPr/>
        <p:txBody>
          <a:bodyPr/>
          <a:lstStyle/>
          <a:p>
            <a:r>
              <a:rPr lang="de-DE" dirty="0"/>
              <a:t>Krafttraining: Umsetzung im Alltag</a:t>
            </a:r>
          </a:p>
        </p:txBody>
      </p:sp>
      <p:sp>
        <p:nvSpPr>
          <p:cNvPr id="3" name="Inhaltsplatzhalter 2">
            <a:extLst>
              <a:ext uri="{FF2B5EF4-FFF2-40B4-BE49-F238E27FC236}">
                <a16:creationId xmlns:a16="http://schemas.microsoft.com/office/drawing/2014/main" id="{F1B4FC34-1C8F-77A6-EEFA-8A3707C57CE6}"/>
              </a:ext>
            </a:extLst>
          </p:cNvPr>
          <p:cNvSpPr>
            <a:spLocks noGrp="1"/>
          </p:cNvSpPr>
          <p:nvPr>
            <p:ph idx="1"/>
          </p:nvPr>
        </p:nvSpPr>
        <p:spPr>
          <a:xfrm>
            <a:off x="838200" y="1825625"/>
            <a:ext cx="6301902" cy="4351338"/>
          </a:xfrm>
        </p:spPr>
        <p:txBody>
          <a:bodyPr>
            <a:normAutofit/>
          </a:bodyPr>
          <a:lstStyle/>
          <a:p>
            <a:r>
              <a:rPr lang="de-DE" sz="2000" b="1" dirty="0">
                <a:solidFill>
                  <a:schemeClr val="accent5"/>
                </a:solidFill>
              </a:rPr>
              <a:t>Einfache Übungen </a:t>
            </a:r>
            <a:r>
              <a:rPr lang="de-DE" sz="2000" dirty="0"/>
              <a:t>nutzen</a:t>
            </a:r>
          </a:p>
          <a:p>
            <a:pPr lvl="1"/>
            <a:r>
              <a:rPr lang="de-DE" sz="1800" dirty="0"/>
              <a:t>z. B. Aufstehen vom Stuhl, Kniebeugen, Wandliegestütze </a:t>
            </a:r>
          </a:p>
          <a:p>
            <a:r>
              <a:rPr lang="de-DE" sz="2000" dirty="0"/>
              <a:t>Das </a:t>
            </a:r>
            <a:r>
              <a:rPr lang="de-DE" sz="2000" b="1" dirty="0">
                <a:solidFill>
                  <a:schemeClr val="accent5"/>
                </a:solidFill>
              </a:rPr>
              <a:t>eigene Körpergewicht </a:t>
            </a:r>
            <a:r>
              <a:rPr lang="de-DE" sz="2000" dirty="0"/>
              <a:t>oder einfache Hilfsmittel nutzen </a:t>
            </a:r>
          </a:p>
          <a:p>
            <a:r>
              <a:rPr lang="de-DE" sz="2000" dirty="0"/>
              <a:t>Mit wenigen Übungen beginnen und </a:t>
            </a:r>
            <a:r>
              <a:rPr lang="de-DE" sz="2000" b="1" dirty="0">
                <a:solidFill>
                  <a:schemeClr val="accent5"/>
                </a:solidFill>
              </a:rPr>
              <a:t>langsam steigern </a:t>
            </a:r>
          </a:p>
          <a:p>
            <a:r>
              <a:rPr lang="de-DE" sz="2000" dirty="0"/>
              <a:t>Krafttraining mit anderen Bewegungsformen </a:t>
            </a:r>
            <a:r>
              <a:rPr lang="de-DE" sz="2000" b="1" dirty="0">
                <a:solidFill>
                  <a:schemeClr val="accent5"/>
                </a:solidFill>
              </a:rPr>
              <a:t>kombinieren</a:t>
            </a:r>
            <a:r>
              <a:rPr lang="de-DE" sz="2000" dirty="0"/>
              <a:t> </a:t>
            </a:r>
          </a:p>
          <a:p>
            <a:r>
              <a:rPr lang="de-DE" sz="2000" dirty="0"/>
              <a:t>Einen </a:t>
            </a:r>
            <a:r>
              <a:rPr lang="de-DE" sz="2000" b="1" dirty="0">
                <a:solidFill>
                  <a:schemeClr val="accent5"/>
                </a:solidFill>
              </a:rPr>
              <a:t>festen Zeitpunkt </a:t>
            </a:r>
            <a:r>
              <a:rPr lang="de-DE" sz="2000" dirty="0"/>
              <a:t>im Alltag wählen, damit eine </a:t>
            </a:r>
            <a:r>
              <a:rPr lang="de-DE" sz="2000" b="1" dirty="0">
                <a:solidFill>
                  <a:schemeClr val="accent5"/>
                </a:solidFill>
              </a:rPr>
              <a:t>Routine</a:t>
            </a:r>
            <a:r>
              <a:rPr lang="de-DE" sz="2000" dirty="0"/>
              <a:t> entsteht</a:t>
            </a:r>
          </a:p>
          <a:p>
            <a:endParaRPr lang="de-DE" sz="2000" dirty="0"/>
          </a:p>
        </p:txBody>
      </p:sp>
      <p:sp>
        <p:nvSpPr>
          <p:cNvPr id="6" name="Textfeld 5">
            <a:extLst>
              <a:ext uri="{FF2B5EF4-FFF2-40B4-BE49-F238E27FC236}">
                <a16:creationId xmlns:a16="http://schemas.microsoft.com/office/drawing/2014/main" id="{2CC881F5-A404-C284-B4D8-338F3CF2C9D8}"/>
              </a:ext>
            </a:extLst>
          </p:cNvPr>
          <p:cNvSpPr txBox="1"/>
          <p:nvPr/>
        </p:nvSpPr>
        <p:spPr>
          <a:xfrm>
            <a:off x="7270750" y="6899959"/>
            <a:ext cx="7124700" cy="646331"/>
          </a:xfrm>
          <a:prstGeom prst="rect">
            <a:avLst/>
          </a:prstGeom>
          <a:noFill/>
        </p:spPr>
        <p:txBody>
          <a:bodyPr wrap="square">
            <a:spAutoFit/>
          </a:bodyPr>
          <a:lstStyle/>
          <a:p>
            <a:r>
              <a:rPr lang="de-DE" dirty="0"/>
              <a:t>https://www.istockphoto.com/de/foto/reife-frau-tun-stehende-wand-push-ups-zu-hause-gm1297405818-390548942</a:t>
            </a:r>
          </a:p>
        </p:txBody>
      </p:sp>
    </p:spTree>
    <p:extLst>
      <p:ext uri="{BB962C8B-B14F-4D97-AF65-F5344CB8AC3E}">
        <p14:creationId xmlns:p14="http://schemas.microsoft.com/office/powerpoint/2010/main" val="719308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ntschlossen lächelnde junge Frau mit lockigem Haar in Plankenstellung - Lizenzfrei Fitnesstraining Stock-Foto">
            <a:extLst>
              <a:ext uri="{FF2B5EF4-FFF2-40B4-BE49-F238E27FC236}">
                <a16:creationId xmlns:a16="http://schemas.microsoft.com/office/drawing/2014/main" id="{7125A9E7-6E37-D0C3-A32C-2D0EF07ACA88}"/>
              </a:ext>
            </a:extLst>
          </p:cNvPr>
          <p:cNvPicPr>
            <a:picLocks noChangeAspect="1"/>
          </p:cNvPicPr>
          <p:nvPr/>
        </p:nvPicPr>
        <p:blipFill>
          <a:blip r:embed="rId2">
            <a:alphaModFix amt="50000"/>
          </a:blip>
          <a:srcRect l="40566" r="9225"/>
          <a:stretch>
            <a:fillRect/>
          </a:stretch>
        </p:blipFill>
        <p:spPr>
          <a:xfrm>
            <a:off x="7021961" y="0"/>
            <a:ext cx="5170039" cy="6858000"/>
          </a:xfrm>
          <a:prstGeom prst="rect">
            <a:avLst/>
          </a:prstGeom>
        </p:spPr>
      </p:pic>
      <p:sp>
        <p:nvSpPr>
          <p:cNvPr id="2" name="Titel 1">
            <a:extLst>
              <a:ext uri="{FF2B5EF4-FFF2-40B4-BE49-F238E27FC236}">
                <a16:creationId xmlns:a16="http://schemas.microsoft.com/office/drawing/2014/main" id="{505B0B1C-6E08-0663-0723-08F2F666CFE6}"/>
              </a:ext>
            </a:extLst>
          </p:cNvPr>
          <p:cNvSpPr>
            <a:spLocks noGrp="1"/>
          </p:cNvSpPr>
          <p:nvPr>
            <p:ph type="title"/>
          </p:nvPr>
        </p:nvSpPr>
        <p:spPr/>
        <p:txBody>
          <a:bodyPr/>
          <a:lstStyle/>
          <a:p>
            <a:r>
              <a:rPr lang="de-DE" dirty="0"/>
              <a:t>Ganz praktisch: Den eigenen Körper nutzen</a:t>
            </a:r>
          </a:p>
        </p:txBody>
      </p:sp>
      <p:sp>
        <p:nvSpPr>
          <p:cNvPr id="3" name="Inhaltsplatzhalter 2">
            <a:extLst>
              <a:ext uri="{FF2B5EF4-FFF2-40B4-BE49-F238E27FC236}">
                <a16:creationId xmlns:a16="http://schemas.microsoft.com/office/drawing/2014/main" id="{6A6F8B74-1A5A-76F2-A06C-E009C3365735}"/>
              </a:ext>
            </a:extLst>
          </p:cNvPr>
          <p:cNvSpPr>
            <a:spLocks noGrp="1"/>
          </p:cNvSpPr>
          <p:nvPr>
            <p:ph idx="1"/>
          </p:nvPr>
        </p:nvSpPr>
        <p:spPr>
          <a:xfrm>
            <a:off x="838199" y="1825625"/>
            <a:ext cx="7209818" cy="4351338"/>
          </a:xfrm>
        </p:spPr>
        <p:txBody>
          <a:bodyPr>
            <a:normAutofit fontScale="77500" lnSpcReduction="20000"/>
          </a:bodyPr>
          <a:lstStyle/>
          <a:p>
            <a:pPr marL="0" indent="0">
              <a:buNone/>
            </a:pPr>
            <a:r>
              <a:rPr lang="de-DE" b="1" dirty="0"/>
              <a:t>Beispiele</a:t>
            </a:r>
          </a:p>
          <a:p>
            <a:r>
              <a:rPr lang="de-DE" b="1" dirty="0">
                <a:solidFill>
                  <a:schemeClr val="accent5"/>
                </a:solidFill>
              </a:rPr>
              <a:t>Kniebeugen</a:t>
            </a:r>
            <a:r>
              <a:rPr lang="de-DE" dirty="0"/>
              <a:t> – kräftigen vor allem Beine und Po </a:t>
            </a:r>
          </a:p>
          <a:p>
            <a:r>
              <a:rPr lang="de-DE" b="1" dirty="0">
                <a:solidFill>
                  <a:schemeClr val="accent5"/>
                </a:solidFill>
              </a:rPr>
              <a:t>Aufstehen vom Stuhl </a:t>
            </a:r>
            <a:r>
              <a:rPr lang="de-DE" dirty="0"/>
              <a:t>– einfache Variante der Kniebeuge </a:t>
            </a:r>
          </a:p>
          <a:p>
            <a:r>
              <a:rPr lang="de-DE" b="1" dirty="0">
                <a:solidFill>
                  <a:schemeClr val="accent5"/>
                </a:solidFill>
              </a:rPr>
              <a:t>Wandliegestütze</a:t>
            </a:r>
            <a:r>
              <a:rPr lang="de-DE" dirty="0"/>
              <a:t> – kräftigen Brust, Schultern und Arme </a:t>
            </a:r>
          </a:p>
          <a:p>
            <a:pPr lvl="1"/>
            <a:r>
              <a:rPr lang="de-DE" dirty="0"/>
              <a:t>Liegestütze – anspruchsvollere Variante </a:t>
            </a:r>
          </a:p>
          <a:p>
            <a:r>
              <a:rPr lang="de-DE" b="1" dirty="0">
                <a:solidFill>
                  <a:schemeClr val="accent5"/>
                </a:solidFill>
              </a:rPr>
              <a:t>Ausfallschritte</a:t>
            </a:r>
            <a:r>
              <a:rPr lang="de-DE" dirty="0"/>
              <a:t> – kräftigen Beine und Po </a:t>
            </a:r>
          </a:p>
          <a:p>
            <a:r>
              <a:rPr lang="de-DE" b="1" dirty="0">
                <a:solidFill>
                  <a:schemeClr val="accent5"/>
                </a:solidFill>
              </a:rPr>
              <a:t>Brücke</a:t>
            </a:r>
            <a:r>
              <a:rPr lang="de-DE" dirty="0"/>
              <a:t> – kräftigt Po und hintere Oberschenkel </a:t>
            </a:r>
          </a:p>
          <a:p>
            <a:r>
              <a:rPr lang="de-DE" b="1" dirty="0">
                <a:solidFill>
                  <a:schemeClr val="accent5"/>
                </a:solidFill>
              </a:rPr>
              <a:t>Unterarmstütz</a:t>
            </a:r>
            <a:r>
              <a:rPr lang="de-DE" dirty="0"/>
              <a:t> (Plank) – kräftigt Bauch und Rücken </a:t>
            </a:r>
          </a:p>
          <a:p>
            <a:r>
              <a:rPr lang="de-DE" b="1" dirty="0">
                <a:solidFill>
                  <a:schemeClr val="accent5"/>
                </a:solidFill>
              </a:rPr>
              <a:t>Seitstütz</a:t>
            </a:r>
            <a:r>
              <a:rPr lang="de-DE" dirty="0"/>
              <a:t> – kräftigt Bauch und Rumpf </a:t>
            </a:r>
          </a:p>
          <a:p>
            <a:r>
              <a:rPr lang="de-DE" dirty="0"/>
              <a:t>Auf die </a:t>
            </a:r>
            <a:r>
              <a:rPr lang="de-DE" b="1" dirty="0">
                <a:solidFill>
                  <a:schemeClr val="accent5"/>
                </a:solidFill>
              </a:rPr>
              <a:t>Zehenspitzen</a:t>
            </a:r>
            <a:r>
              <a:rPr lang="de-DE" dirty="0"/>
              <a:t> stellen – kräftigt die Waden</a:t>
            </a:r>
          </a:p>
          <a:p>
            <a:pPr marL="0" indent="0">
              <a:buNone/>
            </a:pPr>
            <a:r>
              <a:rPr lang="de-DE" b="1" dirty="0"/>
              <a:t>! Für Krafttraining braucht es nicht immer Geräte – der eigene Körper bietet genug Widerstand!</a:t>
            </a:r>
          </a:p>
        </p:txBody>
      </p:sp>
      <p:sp>
        <p:nvSpPr>
          <p:cNvPr id="6" name="Textfeld 5">
            <a:extLst>
              <a:ext uri="{FF2B5EF4-FFF2-40B4-BE49-F238E27FC236}">
                <a16:creationId xmlns:a16="http://schemas.microsoft.com/office/drawing/2014/main" id="{1EC82089-AFE8-5CEC-1CD9-DD8FBB018137}"/>
              </a:ext>
            </a:extLst>
          </p:cNvPr>
          <p:cNvSpPr txBox="1"/>
          <p:nvPr/>
        </p:nvSpPr>
        <p:spPr>
          <a:xfrm>
            <a:off x="6629400" y="7092505"/>
            <a:ext cx="6096000" cy="923330"/>
          </a:xfrm>
          <a:prstGeom prst="rect">
            <a:avLst/>
          </a:prstGeom>
          <a:noFill/>
        </p:spPr>
        <p:txBody>
          <a:bodyPr wrap="square">
            <a:spAutoFit/>
          </a:bodyPr>
          <a:lstStyle/>
          <a:p>
            <a:r>
              <a:rPr lang="de-DE" dirty="0"/>
              <a:t>https://www.istockphoto.com/de/foto/entschlossen-l%C3%A4chelnde-junge-frau-mit-lockigem-haar-in-plankenstellung-gm1478822293-506994409</a:t>
            </a:r>
          </a:p>
        </p:txBody>
      </p:sp>
    </p:spTree>
    <p:extLst>
      <p:ext uri="{BB962C8B-B14F-4D97-AF65-F5344CB8AC3E}">
        <p14:creationId xmlns:p14="http://schemas.microsoft.com/office/powerpoint/2010/main" val="64034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48F51-2D4D-A83F-3608-AD6A79319FB3}"/>
            </a:ext>
          </a:extLst>
        </p:cNvPr>
        <p:cNvGrpSpPr/>
        <p:nvPr/>
      </p:nvGrpSpPr>
      <p:grpSpPr>
        <a:xfrm>
          <a:off x="0" y="0"/>
          <a:ext cx="0" cy="0"/>
          <a:chOff x="0" y="0"/>
          <a:chExt cx="0" cy="0"/>
        </a:xfrm>
      </p:grpSpPr>
      <p:pic>
        <p:nvPicPr>
          <p:cNvPr id="5" name="Grafik 4" descr="Ganzkörper-Profilaufnahme einer korpulenten Frau, die mit einem Widerstandsband trainiert und auf einer Matte sitzt - Lizenzfrei 35-39 Jahre Stock-Foto">
            <a:extLst>
              <a:ext uri="{FF2B5EF4-FFF2-40B4-BE49-F238E27FC236}">
                <a16:creationId xmlns:a16="http://schemas.microsoft.com/office/drawing/2014/main" id="{DDC281A4-D16E-9886-8F76-73CDEAA9A3FB}"/>
              </a:ext>
            </a:extLst>
          </p:cNvPr>
          <p:cNvPicPr>
            <a:picLocks noChangeAspect="1"/>
          </p:cNvPicPr>
          <p:nvPr/>
        </p:nvPicPr>
        <p:blipFill>
          <a:blip r:embed="rId2">
            <a:alphaModFix amt="50000"/>
          </a:blip>
          <a:srcRect/>
          <a:stretch>
            <a:fillRect/>
          </a:stretch>
        </p:blipFill>
        <p:spPr>
          <a:xfrm>
            <a:off x="2988196" y="2892607"/>
            <a:ext cx="6523824" cy="4351338"/>
          </a:xfrm>
          <a:prstGeom prst="rect">
            <a:avLst/>
          </a:prstGeom>
        </p:spPr>
      </p:pic>
      <p:pic>
        <p:nvPicPr>
          <p:cNvPr id="9" name="Grafik 8" descr="Plus Größe übergewichtige Frau tun Sit-ups mit Fitness-Gummiband zu Hause fot Kalorien verbrennen und Gewicht zu verlieren. Plump Frau trainieren drinnen für in guter Form zu sein - Lizenzfrei Das Leben zu Hause Stock-Foto">
            <a:extLst>
              <a:ext uri="{FF2B5EF4-FFF2-40B4-BE49-F238E27FC236}">
                <a16:creationId xmlns:a16="http://schemas.microsoft.com/office/drawing/2014/main" id="{525DF823-FCAF-5656-E880-254353669772}"/>
              </a:ext>
            </a:extLst>
          </p:cNvPr>
          <p:cNvPicPr>
            <a:picLocks noChangeAspect="1"/>
          </p:cNvPicPr>
          <p:nvPr/>
        </p:nvPicPr>
        <p:blipFill>
          <a:blip r:embed="rId3">
            <a:alphaModFix amt="50000"/>
          </a:blip>
          <a:srcRect/>
          <a:stretch>
            <a:fillRect/>
          </a:stretch>
        </p:blipFill>
        <p:spPr>
          <a:xfrm>
            <a:off x="-237731" y="2501827"/>
            <a:ext cx="6581550" cy="4389840"/>
          </a:xfrm>
          <a:prstGeom prst="rect">
            <a:avLst/>
          </a:prstGeom>
        </p:spPr>
      </p:pic>
      <p:pic>
        <p:nvPicPr>
          <p:cNvPr id="16" name="Grafik 15" descr="Übergewichtige Frau mit einem Gummiband - Lizenzfrei Abnehmen Stock-Foto">
            <a:extLst>
              <a:ext uri="{FF2B5EF4-FFF2-40B4-BE49-F238E27FC236}">
                <a16:creationId xmlns:a16="http://schemas.microsoft.com/office/drawing/2014/main" id="{AA522A87-BFAD-C17D-8E2B-C61A2CA5FBF4}"/>
              </a:ext>
            </a:extLst>
          </p:cNvPr>
          <p:cNvPicPr>
            <a:picLocks noChangeAspect="1"/>
          </p:cNvPicPr>
          <p:nvPr/>
        </p:nvPicPr>
        <p:blipFill>
          <a:blip r:embed="rId4">
            <a:alphaModFix amt="50000"/>
          </a:blip>
          <a:srcRect/>
          <a:stretch>
            <a:fillRect/>
          </a:stretch>
        </p:blipFill>
        <p:spPr>
          <a:xfrm>
            <a:off x="7351945" y="3259686"/>
            <a:ext cx="5387295" cy="3593283"/>
          </a:xfrm>
          <a:prstGeom prst="rect">
            <a:avLst/>
          </a:prstGeom>
        </p:spPr>
      </p:pic>
      <p:sp>
        <p:nvSpPr>
          <p:cNvPr id="2" name="Titel 1">
            <a:extLst>
              <a:ext uri="{FF2B5EF4-FFF2-40B4-BE49-F238E27FC236}">
                <a16:creationId xmlns:a16="http://schemas.microsoft.com/office/drawing/2014/main" id="{155BDD3C-BF2F-D8CA-6882-66BF6D8B222B}"/>
              </a:ext>
            </a:extLst>
          </p:cNvPr>
          <p:cNvSpPr>
            <a:spLocks noGrp="1"/>
          </p:cNvSpPr>
          <p:nvPr>
            <p:ph type="title"/>
          </p:nvPr>
        </p:nvSpPr>
        <p:spPr/>
        <p:txBody>
          <a:bodyPr/>
          <a:lstStyle/>
          <a:p>
            <a:r>
              <a:rPr lang="de-DE" dirty="0"/>
              <a:t>Ganz praktisch: Übungen mit </a:t>
            </a:r>
            <a:r>
              <a:rPr lang="de-DE" dirty="0" err="1"/>
              <a:t>Theraband</a:t>
            </a:r>
            <a:endParaRPr lang="de-DE" dirty="0"/>
          </a:p>
        </p:txBody>
      </p:sp>
      <p:sp>
        <p:nvSpPr>
          <p:cNvPr id="3" name="Inhaltsplatzhalter 2">
            <a:extLst>
              <a:ext uri="{FF2B5EF4-FFF2-40B4-BE49-F238E27FC236}">
                <a16:creationId xmlns:a16="http://schemas.microsoft.com/office/drawing/2014/main" id="{4D146749-831D-DF67-1BDE-9F041E642D25}"/>
              </a:ext>
            </a:extLst>
          </p:cNvPr>
          <p:cNvSpPr>
            <a:spLocks noGrp="1"/>
          </p:cNvSpPr>
          <p:nvPr>
            <p:ph idx="1"/>
          </p:nvPr>
        </p:nvSpPr>
        <p:spPr>
          <a:xfrm>
            <a:off x="4331327" y="1858034"/>
            <a:ext cx="3497580" cy="4351338"/>
          </a:xfrm>
        </p:spPr>
        <p:txBody>
          <a:bodyPr>
            <a:normAutofit/>
          </a:bodyPr>
          <a:lstStyle/>
          <a:p>
            <a:pPr marL="0" indent="0">
              <a:buNone/>
            </a:pPr>
            <a:r>
              <a:rPr lang="de-DE" sz="1800" b="1" dirty="0"/>
              <a:t>Rudern im Sitzen oder Stehen</a:t>
            </a:r>
            <a:endParaRPr lang="de-DE" sz="1800" dirty="0"/>
          </a:p>
          <a:p>
            <a:pPr lvl="0"/>
            <a:r>
              <a:rPr lang="de-DE" sz="1800" dirty="0" err="1"/>
              <a:t>Theraband</a:t>
            </a:r>
            <a:r>
              <a:rPr lang="de-DE" sz="1800" dirty="0"/>
              <a:t> vor dem Körper befestigen oder um die Füße legen </a:t>
            </a:r>
          </a:p>
          <a:p>
            <a:pPr lvl="0"/>
            <a:r>
              <a:rPr lang="de-DE" sz="1800" dirty="0"/>
              <a:t>Ellenbogen nach hinten ziehen </a:t>
            </a:r>
          </a:p>
          <a:p>
            <a:pPr lvl="0"/>
            <a:r>
              <a:rPr lang="de-DE" sz="1800" dirty="0"/>
              <a:t>Schulterblätter dabei zusammenziehen</a:t>
            </a:r>
          </a:p>
        </p:txBody>
      </p:sp>
      <p:sp>
        <p:nvSpPr>
          <p:cNvPr id="8" name="Textfeld 7">
            <a:extLst>
              <a:ext uri="{FF2B5EF4-FFF2-40B4-BE49-F238E27FC236}">
                <a16:creationId xmlns:a16="http://schemas.microsoft.com/office/drawing/2014/main" id="{14F239E1-9BBE-1CAD-EDCB-27E0D75F3ACE}"/>
              </a:ext>
            </a:extLst>
          </p:cNvPr>
          <p:cNvSpPr txBox="1"/>
          <p:nvPr/>
        </p:nvSpPr>
        <p:spPr>
          <a:xfrm>
            <a:off x="12192000" y="1248351"/>
            <a:ext cx="3203642" cy="1754326"/>
          </a:xfrm>
          <a:prstGeom prst="rect">
            <a:avLst/>
          </a:prstGeom>
          <a:noFill/>
        </p:spPr>
        <p:txBody>
          <a:bodyPr wrap="square">
            <a:spAutoFit/>
          </a:bodyPr>
          <a:lstStyle/>
          <a:p>
            <a:r>
              <a:rPr lang="de-DE" dirty="0"/>
              <a:t>https://www.istockphoto.com/de/foto/ganzk%C3%B6rper-profilaufnahme-einer-korpulenten-frau-die-mit-einem-widerstandsband-gm1532069773-525232706</a:t>
            </a:r>
          </a:p>
        </p:txBody>
      </p:sp>
      <p:sp>
        <p:nvSpPr>
          <p:cNvPr id="11" name="Textfeld 10">
            <a:extLst>
              <a:ext uri="{FF2B5EF4-FFF2-40B4-BE49-F238E27FC236}">
                <a16:creationId xmlns:a16="http://schemas.microsoft.com/office/drawing/2014/main" id="{CD63C2D9-8F03-6AD9-CE19-1DA5450B408B}"/>
              </a:ext>
            </a:extLst>
          </p:cNvPr>
          <p:cNvSpPr txBox="1"/>
          <p:nvPr/>
        </p:nvSpPr>
        <p:spPr>
          <a:xfrm>
            <a:off x="12253609" y="3305612"/>
            <a:ext cx="7697820" cy="923330"/>
          </a:xfrm>
          <a:prstGeom prst="rect">
            <a:avLst/>
          </a:prstGeom>
          <a:noFill/>
        </p:spPr>
        <p:txBody>
          <a:bodyPr wrap="square">
            <a:spAutoFit/>
          </a:bodyPr>
          <a:lstStyle/>
          <a:p>
            <a:r>
              <a:rPr lang="de-DE" dirty="0"/>
              <a:t>https://www.istockphoto.com/de/foto/plus-gr%C3%B6%C3%9Fe-%C3%BCbergewichtige-frau-tun-sit-ups-mit-fitness-gummiband-zu-hause-fot-gm1314386696-402622943</a:t>
            </a:r>
          </a:p>
        </p:txBody>
      </p:sp>
      <p:sp>
        <p:nvSpPr>
          <p:cNvPr id="13" name="Textfeld 12">
            <a:extLst>
              <a:ext uri="{FF2B5EF4-FFF2-40B4-BE49-F238E27FC236}">
                <a16:creationId xmlns:a16="http://schemas.microsoft.com/office/drawing/2014/main" id="{5ECA9F0C-1F0A-3677-4195-3A84D5576A07}"/>
              </a:ext>
            </a:extLst>
          </p:cNvPr>
          <p:cNvSpPr txBox="1"/>
          <p:nvPr/>
        </p:nvSpPr>
        <p:spPr>
          <a:xfrm>
            <a:off x="127652" y="1858034"/>
            <a:ext cx="4189095" cy="2031325"/>
          </a:xfrm>
          <a:prstGeom prst="rect">
            <a:avLst/>
          </a:prstGeom>
          <a:noFill/>
        </p:spPr>
        <p:txBody>
          <a:bodyPr wrap="square">
            <a:spAutoFit/>
          </a:bodyPr>
          <a:lstStyle/>
          <a:p>
            <a:pPr marL="0" indent="0">
              <a:buNone/>
            </a:pPr>
            <a:r>
              <a:rPr lang="de-DE" b="1" dirty="0"/>
              <a:t>Kniebeugen mit </a:t>
            </a:r>
            <a:r>
              <a:rPr lang="de-DE" b="1" dirty="0" err="1"/>
              <a:t>Theraband</a:t>
            </a:r>
            <a:endParaRPr lang="de-DE" dirty="0"/>
          </a:p>
          <a:p>
            <a:pPr marL="342900" lvl="0" indent="-342900">
              <a:buFont typeface="Arial" panose="020B0604020202020204" pitchFamily="34" charset="0"/>
              <a:buChar char="•"/>
            </a:pPr>
            <a:r>
              <a:rPr lang="de-DE" dirty="0" err="1"/>
              <a:t>Theraband</a:t>
            </a:r>
            <a:r>
              <a:rPr lang="de-DE" dirty="0"/>
              <a:t> oberhalb der Knie oder unter den Füßen halten </a:t>
            </a:r>
          </a:p>
          <a:p>
            <a:pPr marL="342900" lvl="0" indent="-342900">
              <a:buFont typeface="Arial" panose="020B0604020202020204" pitchFamily="34" charset="0"/>
              <a:buChar char="•"/>
            </a:pPr>
            <a:r>
              <a:rPr lang="de-DE" dirty="0"/>
              <a:t>Langsam in die Knie gehen und wieder aufrichten </a:t>
            </a:r>
          </a:p>
          <a:p>
            <a:pPr marL="342900" lvl="0" indent="-342900">
              <a:buFont typeface="Arial" panose="020B0604020202020204" pitchFamily="34" charset="0"/>
              <a:buChar char="•"/>
            </a:pPr>
            <a:r>
              <a:rPr lang="de-DE" dirty="0"/>
              <a:t>Knie bleiben in Richtung der Zehen</a:t>
            </a:r>
          </a:p>
          <a:p>
            <a:pPr marL="0" lvl="0" indent="0">
              <a:buNone/>
            </a:pPr>
            <a:endParaRPr lang="de-DE" dirty="0"/>
          </a:p>
        </p:txBody>
      </p:sp>
      <p:sp>
        <p:nvSpPr>
          <p:cNvPr id="18" name="Textfeld 17">
            <a:extLst>
              <a:ext uri="{FF2B5EF4-FFF2-40B4-BE49-F238E27FC236}">
                <a16:creationId xmlns:a16="http://schemas.microsoft.com/office/drawing/2014/main" id="{3F93F7B2-9685-94A5-6FAF-34FAEB239EA2}"/>
              </a:ext>
            </a:extLst>
          </p:cNvPr>
          <p:cNvSpPr txBox="1"/>
          <p:nvPr/>
        </p:nvSpPr>
        <p:spPr>
          <a:xfrm>
            <a:off x="8277180" y="1824367"/>
            <a:ext cx="4189095" cy="2585323"/>
          </a:xfrm>
          <a:prstGeom prst="rect">
            <a:avLst/>
          </a:prstGeom>
          <a:noFill/>
        </p:spPr>
        <p:txBody>
          <a:bodyPr wrap="square">
            <a:spAutoFit/>
          </a:bodyPr>
          <a:lstStyle/>
          <a:p>
            <a:pPr marL="0" indent="0">
              <a:buNone/>
            </a:pPr>
            <a:r>
              <a:rPr lang="de-DE" b="1" dirty="0"/>
              <a:t>Arme auseinanderziehen</a:t>
            </a:r>
            <a:endParaRPr lang="de-DE" dirty="0"/>
          </a:p>
          <a:p>
            <a:pPr marL="285750" lvl="0" indent="-285750">
              <a:buFont typeface="Arial" panose="020B0604020202020204" pitchFamily="34" charset="0"/>
              <a:buChar char="•"/>
            </a:pPr>
            <a:r>
              <a:rPr lang="de-DE" dirty="0"/>
              <a:t>Das </a:t>
            </a:r>
            <a:r>
              <a:rPr lang="de-DE" dirty="0" err="1"/>
              <a:t>Theraband</a:t>
            </a:r>
            <a:r>
              <a:rPr lang="de-DE" dirty="0"/>
              <a:t> mit beiden Händen festhalten</a:t>
            </a:r>
          </a:p>
          <a:p>
            <a:pPr marL="285750" lvl="0" indent="-285750">
              <a:buFont typeface="Arial" panose="020B0604020202020204" pitchFamily="34" charset="0"/>
              <a:buChar char="•"/>
            </a:pPr>
            <a:r>
              <a:rPr lang="de-DE" dirty="0"/>
              <a:t>Die Arme kontrolliert auseinander bzw. nach außen führen</a:t>
            </a:r>
          </a:p>
          <a:p>
            <a:pPr marL="285750" lvl="0" indent="-285750">
              <a:buFont typeface="Arial" panose="020B0604020202020204" pitchFamily="34" charset="0"/>
              <a:buChar char="•"/>
            </a:pPr>
            <a:r>
              <a:rPr lang="de-DE" dirty="0"/>
              <a:t>Kurz halten und anschließend langsam in die Ausgangsposition zurückkehren.</a:t>
            </a:r>
          </a:p>
          <a:p>
            <a:pPr marL="0" lvl="0" indent="0">
              <a:buNone/>
            </a:pPr>
            <a:endParaRPr lang="de-DE" dirty="0"/>
          </a:p>
        </p:txBody>
      </p:sp>
      <p:sp>
        <p:nvSpPr>
          <p:cNvPr id="20" name="Textfeld 19">
            <a:extLst>
              <a:ext uri="{FF2B5EF4-FFF2-40B4-BE49-F238E27FC236}">
                <a16:creationId xmlns:a16="http://schemas.microsoft.com/office/drawing/2014/main" id="{934D41F3-1B0C-442C-E025-4EFEE3914462}"/>
              </a:ext>
            </a:extLst>
          </p:cNvPr>
          <p:cNvSpPr txBox="1"/>
          <p:nvPr/>
        </p:nvSpPr>
        <p:spPr>
          <a:xfrm>
            <a:off x="12253609" y="5224195"/>
            <a:ext cx="10260330" cy="646331"/>
          </a:xfrm>
          <a:prstGeom prst="rect">
            <a:avLst/>
          </a:prstGeom>
          <a:noFill/>
        </p:spPr>
        <p:txBody>
          <a:bodyPr wrap="square">
            <a:spAutoFit/>
          </a:bodyPr>
          <a:lstStyle/>
          <a:p>
            <a:r>
              <a:rPr lang="de-DE" dirty="0"/>
              <a:t>https://www.istockphoto.com/de/foto/%C3%BCbergewichtige-frau-mit-einem-gummiband-gm971530000-264592472</a:t>
            </a:r>
          </a:p>
        </p:txBody>
      </p:sp>
    </p:spTree>
    <p:extLst>
      <p:ext uri="{BB962C8B-B14F-4D97-AF65-F5344CB8AC3E}">
        <p14:creationId xmlns:p14="http://schemas.microsoft.com/office/powerpoint/2010/main" val="3347348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Frau mit Übungsgewichten in einem Haus - Lizenzfrei Abnehmen Stock-Foto">
            <a:extLst>
              <a:ext uri="{FF2B5EF4-FFF2-40B4-BE49-F238E27FC236}">
                <a16:creationId xmlns:a16="http://schemas.microsoft.com/office/drawing/2014/main" id="{6D87D008-7C3A-FECE-7209-2DE6D79739E9}"/>
              </a:ext>
            </a:extLst>
          </p:cNvPr>
          <p:cNvPicPr>
            <a:picLocks noChangeAspect="1"/>
          </p:cNvPicPr>
          <p:nvPr/>
        </p:nvPicPr>
        <p:blipFill>
          <a:blip r:embed="rId2"/>
          <a:stretch>
            <a:fillRect/>
          </a:stretch>
        </p:blipFill>
        <p:spPr>
          <a:xfrm>
            <a:off x="7048500" y="0"/>
            <a:ext cx="5143500" cy="6858000"/>
          </a:xfrm>
          <a:prstGeom prst="rect">
            <a:avLst/>
          </a:prstGeom>
        </p:spPr>
      </p:pic>
      <p:sp>
        <p:nvSpPr>
          <p:cNvPr id="2" name="Titel 1">
            <a:extLst>
              <a:ext uri="{FF2B5EF4-FFF2-40B4-BE49-F238E27FC236}">
                <a16:creationId xmlns:a16="http://schemas.microsoft.com/office/drawing/2014/main" id="{74B0156F-9BCA-2E01-FFEA-78D8C854B1F4}"/>
              </a:ext>
            </a:extLst>
          </p:cNvPr>
          <p:cNvSpPr>
            <a:spLocks noGrp="1"/>
          </p:cNvSpPr>
          <p:nvPr>
            <p:ph type="title"/>
          </p:nvPr>
        </p:nvSpPr>
        <p:spPr/>
        <p:txBody>
          <a:bodyPr/>
          <a:lstStyle/>
          <a:p>
            <a:r>
              <a:rPr lang="de-DE" dirty="0"/>
              <a:t>Ganz praktisch: Hanteltraining</a:t>
            </a:r>
          </a:p>
        </p:txBody>
      </p:sp>
      <p:sp>
        <p:nvSpPr>
          <p:cNvPr id="3" name="Inhaltsplatzhalter 2">
            <a:extLst>
              <a:ext uri="{FF2B5EF4-FFF2-40B4-BE49-F238E27FC236}">
                <a16:creationId xmlns:a16="http://schemas.microsoft.com/office/drawing/2014/main" id="{0627B958-DC94-CCA8-C58A-8581C605B392}"/>
              </a:ext>
            </a:extLst>
          </p:cNvPr>
          <p:cNvSpPr>
            <a:spLocks noGrp="1"/>
          </p:cNvSpPr>
          <p:nvPr>
            <p:ph idx="1"/>
          </p:nvPr>
        </p:nvSpPr>
        <p:spPr>
          <a:xfrm>
            <a:off x="838200" y="1825625"/>
            <a:ext cx="7383780" cy="4351338"/>
          </a:xfrm>
        </p:spPr>
        <p:txBody>
          <a:bodyPr>
            <a:normAutofit fontScale="62500" lnSpcReduction="20000"/>
          </a:bodyPr>
          <a:lstStyle/>
          <a:p>
            <a:pPr marL="0" indent="0">
              <a:buNone/>
            </a:pPr>
            <a:r>
              <a:rPr lang="de-DE" b="1" dirty="0"/>
              <a:t>Bizeps-Curls</a:t>
            </a:r>
          </a:p>
          <a:p>
            <a:r>
              <a:rPr lang="de-DE" dirty="0"/>
              <a:t>Hanteln in beiden Händen halten, Arme hängen seitlich nach unten </a:t>
            </a:r>
          </a:p>
          <a:p>
            <a:r>
              <a:rPr lang="de-DE" dirty="0"/>
              <a:t>Unterarme langsam nach oben beugen </a:t>
            </a:r>
          </a:p>
          <a:p>
            <a:r>
              <a:rPr lang="de-DE" dirty="0"/>
              <a:t>Hanteln kontrolliert wieder absenken</a:t>
            </a:r>
          </a:p>
          <a:p>
            <a:pPr marL="0" indent="0">
              <a:buNone/>
            </a:pPr>
            <a:r>
              <a:rPr lang="de-DE" b="1" dirty="0"/>
              <a:t>Schulterdrücken</a:t>
            </a:r>
          </a:p>
          <a:p>
            <a:r>
              <a:rPr lang="de-DE" dirty="0"/>
              <a:t>Hanteln auf Schulterhöhe halten </a:t>
            </a:r>
          </a:p>
          <a:p>
            <a:r>
              <a:rPr lang="de-DE" dirty="0"/>
              <a:t>Beide Arme nach oben strecken </a:t>
            </a:r>
          </a:p>
          <a:p>
            <a:r>
              <a:rPr lang="de-DE" dirty="0"/>
              <a:t>Langsam wieder absenken</a:t>
            </a:r>
          </a:p>
          <a:p>
            <a:pPr marL="0" indent="0">
              <a:buNone/>
            </a:pPr>
            <a:r>
              <a:rPr lang="de-DE" b="1" dirty="0"/>
              <a:t>Vorgebeugtes Rudern</a:t>
            </a:r>
          </a:p>
          <a:p>
            <a:r>
              <a:rPr lang="de-DE" dirty="0"/>
              <a:t>Leicht in die Knie gehen und den Oberkörper nach vorne neigen </a:t>
            </a:r>
          </a:p>
          <a:p>
            <a:r>
              <a:rPr lang="de-DE" dirty="0"/>
              <a:t>Hanteln nach hinten bzw. oben ziehen </a:t>
            </a:r>
          </a:p>
          <a:p>
            <a:r>
              <a:rPr lang="de-DE" dirty="0"/>
              <a:t>Ellenbogen nah am Körper führen </a:t>
            </a:r>
          </a:p>
          <a:p>
            <a:r>
              <a:rPr lang="de-DE" dirty="0"/>
              <a:t>Langsam wieder absenken</a:t>
            </a:r>
          </a:p>
          <a:p>
            <a:endParaRPr lang="de-DE" dirty="0"/>
          </a:p>
        </p:txBody>
      </p:sp>
      <p:sp>
        <p:nvSpPr>
          <p:cNvPr id="7" name="Textfeld 6">
            <a:extLst>
              <a:ext uri="{FF2B5EF4-FFF2-40B4-BE49-F238E27FC236}">
                <a16:creationId xmlns:a16="http://schemas.microsoft.com/office/drawing/2014/main" id="{2E979147-2B34-E30D-0586-DECE41930311}"/>
              </a:ext>
            </a:extLst>
          </p:cNvPr>
          <p:cNvSpPr txBox="1"/>
          <p:nvPr/>
        </p:nvSpPr>
        <p:spPr>
          <a:xfrm>
            <a:off x="6555652" y="6858000"/>
            <a:ext cx="6129196" cy="923330"/>
          </a:xfrm>
          <a:prstGeom prst="rect">
            <a:avLst/>
          </a:prstGeom>
          <a:noFill/>
        </p:spPr>
        <p:txBody>
          <a:bodyPr wrap="square">
            <a:spAutoFit/>
          </a:bodyPr>
          <a:lstStyle/>
          <a:p>
            <a:r>
              <a:rPr lang="de-DE" dirty="0"/>
              <a:t>https://www.istockphoto.com/de/foto/frau-mit-%C3%BCbungsgewichten-in-einem-haus-gm1207349502-348566227</a:t>
            </a:r>
          </a:p>
        </p:txBody>
      </p:sp>
      <p:sp>
        <p:nvSpPr>
          <p:cNvPr id="8" name="Textfeld 7">
            <a:extLst>
              <a:ext uri="{FF2B5EF4-FFF2-40B4-BE49-F238E27FC236}">
                <a16:creationId xmlns:a16="http://schemas.microsoft.com/office/drawing/2014/main" id="{8B1F0C7A-C283-8217-762D-D89D5A3CCB86}"/>
              </a:ext>
            </a:extLst>
          </p:cNvPr>
          <p:cNvSpPr txBox="1"/>
          <p:nvPr/>
        </p:nvSpPr>
        <p:spPr>
          <a:xfrm>
            <a:off x="8637005" y="6056768"/>
            <a:ext cx="2647969" cy="369332"/>
          </a:xfrm>
          <a:prstGeom prst="rect">
            <a:avLst/>
          </a:prstGeom>
          <a:noFill/>
        </p:spPr>
        <p:txBody>
          <a:bodyPr wrap="none" rtlCol="0">
            <a:spAutoFit/>
          </a:bodyPr>
          <a:lstStyle/>
          <a:p>
            <a:r>
              <a:rPr lang="de-DE" i="1" dirty="0">
                <a:solidFill>
                  <a:srgbClr val="FF0000"/>
                </a:solidFill>
              </a:rPr>
              <a:t>Die 8LB wegretuschieren</a:t>
            </a:r>
          </a:p>
        </p:txBody>
      </p:sp>
    </p:spTree>
    <p:extLst>
      <p:ext uri="{BB962C8B-B14F-4D97-AF65-F5344CB8AC3E}">
        <p14:creationId xmlns:p14="http://schemas.microsoft.com/office/powerpoint/2010/main" val="97319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Mann im mittleren Erwachsenenalter, der Kniebeugen mit Personal Trainer im Fitnessstudio macht - Lizenzfrei Fitnesstraining Stock-Foto">
            <a:extLst>
              <a:ext uri="{FF2B5EF4-FFF2-40B4-BE49-F238E27FC236}">
                <a16:creationId xmlns:a16="http://schemas.microsoft.com/office/drawing/2014/main" id="{D4EACF52-7338-79FE-F66D-A8F96E1C418D}"/>
              </a:ext>
            </a:extLst>
          </p:cNvPr>
          <p:cNvPicPr>
            <a:picLocks noChangeAspect="1"/>
          </p:cNvPicPr>
          <p:nvPr/>
        </p:nvPicPr>
        <p:blipFill>
          <a:blip r:embed="rId2">
            <a:alphaModFix amt="50000"/>
          </a:blip>
          <a:srcRect l="13387" r="9569"/>
          <a:stretch>
            <a:fillRect/>
          </a:stretch>
        </p:blipFill>
        <p:spPr>
          <a:xfrm>
            <a:off x="4270218" y="0"/>
            <a:ext cx="7921782" cy="6858000"/>
          </a:xfrm>
          <a:prstGeom prst="rect">
            <a:avLst/>
          </a:prstGeom>
        </p:spPr>
      </p:pic>
      <p:sp>
        <p:nvSpPr>
          <p:cNvPr id="2" name="Titel 1">
            <a:extLst>
              <a:ext uri="{FF2B5EF4-FFF2-40B4-BE49-F238E27FC236}">
                <a16:creationId xmlns:a16="http://schemas.microsoft.com/office/drawing/2014/main" id="{BBEE3271-6D01-70C2-5DA7-4F211606C16B}"/>
              </a:ext>
            </a:extLst>
          </p:cNvPr>
          <p:cNvSpPr>
            <a:spLocks noGrp="1"/>
          </p:cNvSpPr>
          <p:nvPr>
            <p:ph type="title"/>
          </p:nvPr>
        </p:nvSpPr>
        <p:spPr/>
        <p:txBody>
          <a:bodyPr/>
          <a:lstStyle/>
          <a:p>
            <a:r>
              <a:rPr lang="de-DE" dirty="0"/>
              <a:t>Ganz praktisch: Fitnessstudio</a:t>
            </a:r>
          </a:p>
        </p:txBody>
      </p:sp>
      <p:sp>
        <p:nvSpPr>
          <p:cNvPr id="3" name="Inhaltsplatzhalter 2">
            <a:extLst>
              <a:ext uri="{FF2B5EF4-FFF2-40B4-BE49-F238E27FC236}">
                <a16:creationId xmlns:a16="http://schemas.microsoft.com/office/drawing/2014/main" id="{524DFE69-3E94-FB4F-776D-C46F5B63A01E}"/>
              </a:ext>
            </a:extLst>
          </p:cNvPr>
          <p:cNvSpPr>
            <a:spLocks noGrp="1"/>
          </p:cNvSpPr>
          <p:nvPr>
            <p:ph idx="1"/>
          </p:nvPr>
        </p:nvSpPr>
        <p:spPr>
          <a:xfrm>
            <a:off x="838200" y="1825625"/>
            <a:ext cx="6423660" cy="4351338"/>
          </a:xfrm>
        </p:spPr>
        <p:txBody>
          <a:bodyPr>
            <a:normAutofit fontScale="92500" lnSpcReduction="10000"/>
          </a:bodyPr>
          <a:lstStyle/>
          <a:p>
            <a:pPr marL="0" indent="0">
              <a:buNone/>
            </a:pPr>
            <a:r>
              <a:rPr lang="de-DE" sz="1800" b="1" dirty="0"/>
              <a:t>Mögliche Vorteile</a:t>
            </a:r>
          </a:p>
          <a:p>
            <a:r>
              <a:rPr lang="de-DE" sz="1800" dirty="0"/>
              <a:t>Kraft- und Ausdauertraining </a:t>
            </a:r>
            <a:r>
              <a:rPr lang="de-DE" sz="1800" b="1" dirty="0">
                <a:solidFill>
                  <a:schemeClr val="accent5"/>
                </a:solidFill>
              </a:rPr>
              <a:t>an einem Ort</a:t>
            </a:r>
          </a:p>
          <a:p>
            <a:r>
              <a:rPr lang="de-DE" sz="1800" b="1" dirty="0">
                <a:solidFill>
                  <a:schemeClr val="accent5"/>
                </a:solidFill>
              </a:rPr>
              <a:t>Gezielte Steigerung </a:t>
            </a:r>
            <a:r>
              <a:rPr lang="de-DE" sz="1800" dirty="0"/>
              <a:t>der Belastung möglich</a:t>
            </a:r>
          </a:p>
          <a:p>
            <a:r>
              <a:rPr lang="de-DE" sz="1800" b="1" dirty="0">
                <a:solidFill>
                  <a:schemeClr val="accent5"/>
                </a:solidFill>
              </a:rPr>
              <a:t>Fachliche Anleitung </a:t>
            </a:r>
            <a:r>
              <a:rPr lang="de-DE" sz="1800" dirty="0"/>
              <a:t>durch Personal</a:t>
            </a:r>
          </a:p>
          <a:p>
            <a:r>
              <a:rPr lang="de-DE" sz="1800" dirty="0"/>
              <a:t>Möglichkeit </a:t>
            </a:r>
            <a:r>
              <a:rPr lang="de-DE" sz="1800" b="1" dirty="0">
                <a:solidFill>
                  <a:schemeClr val="accent5"/>
                </a:solidFill>
              </a:rPr>
              <a:t>Kurse</a:t>
            </a:r>
            <a:r>
              <a:rPr lang="de-DE" sz="1800" dirty="0"/>
              <a:t> zu buchen</a:t>
            </a:r>
          </a:p>
          <a:p>
            <a:pPr lvl="1"/>
            <a:r>
              <a:rPr lang="de-DE" sz="1600" dirty="0"/>
              <a:t>Verbindlichkeit durch feste Termine</a:t>
            </a:r>
          </a:p>
          <a:p>
            <a:pPr marL="0" indent="0">
              <a:buNone/>
            </a:pPr>
            <a:r>
              <a:rPr lang="de-DE" sz="1800" b="1" dirty="0"/>
              <a:t>Mögliche Nachteile</a:t>
            </a:r>
          </a:p>
          <a:p>
            <a:r>
              <a:rPr lang="de-DE" sz="1800" dirty="0"/>
              <a:t>Kostet </a:t>
            </a:r>
            <a:r>
              <a:rPr lang="de-DE" sz="1800" b="1" dirty="0">
                <a:solidFill>
                  <a:schemeClr val="accent5"/>
                </a:solidFill>
              </a:rPr>
              <a:t>Geld</a:t>
            </a:r>
          </a:p>
          <a:p>
            <a:r>
              <a:rPr lang="de-DE" sz="1800" dirty="0"/>
              <a:t>Sorge, wegen Aussehen oder Fitnesszustand von anderen </a:t>
            </a:r>
            <a:r>
              <a:rPr lang="de-DE" sz="1800" b="1" dirty="0">
                <a:solidFill>
                  <a:schemeClr val="accent5"/>
                </a:solidFill>
              </a:rPr>
              <a:t>negativ bewertet zu werden</a:t>
            </a:r>
          </a:p>
          <a:p>
            <a:r>
              <a:rPr lang="de-DE" sz="1800" dirty="0"/>
              <a:t>Entfernung, </a:t>
            </a:r>
            <a:r>
              <a:rPr lang="de-DE" sz="1800" b="1" dirty="0">
                <a:solidFill>
                  <a:schemeClr val="accent5"/>
                </a:solidFill>
              </a:rPr>
              <a:t>Anfahrt</a:t>
            </a:r>
          </a:p>
          <a:p>
            <a:endParaRPr lang="de-DE" sz="1800" dirty="0"/>
          </a:p>
          <a:p>
            <a:pPr marL="0" indent="0">
              <a:buNone/>
            </a:pPr>
            <a:r>
              <a:rPr lang="de-DE" sz="1800" b="1" dirty="0"/>
              <a:t>! Auch für den Heimgebrauch gibt es Fitnessgeräte, ohne in das Fitnessstudio gehen zu müssen!</a:t>
            </a:r>
          </a:p>
        </p:txBody>
      </p:sp>
      <p:sp>
        <p:nvSpPr>
          <p:cNvPr id="6" name="Textfeld 5">
            <a:extLst>
              <a:ext uri="{FF2B5EF4-FFF2-40B4-BE49-F238E27FC236}">
                <a16:creationId xmlns:a16="http://schemas.microsoft.com/office/drawing/2014/main" id="{BB5760A0-8874-2697-A460-03CA0B7EF7B2}"/>
              </a:ext>
            </a:extLst>
          </p:cNvPr>
          <p:cNvSpPr txBox="1"/>
          <p:nvPr/>
        </p:nvSpPr>
        <p:spPr>
          <a:xfrm>
            <a:off x="5348335" y="6858000"/>
            <a:ext cx="6097508" cy="923330"/>
          </a:xfrm>
          <a:prstGeom prst="rect">
            <a:avLst/>
          </a:prstGeom>
          <a:noFill/>
        </p:spPr>
        <p:txBody>
          <a:bodyPr wrap="square">
            <a:spAutoFit/>
          </a:bodyPr>
          <a:lstStyle/>
          <a:p>
            <a:r>
              <a:rPr lang="de-DE" dirty="0"/>
              <a:t>https://www.istockphoto.com/de/foto/mann-im-mittleren-erwachsenenalter-der-kniebeugen-mit-personal-trainer-im-gm2207804189-625019103</a:t>
            </a:r>
          </a:p>
        </p:txBody>
      </p:sp>
    </p:spTree>
    <p:extLst>
      <p:ext uri="{BB962C8B-B14F-4D97-AF65-F5344CB8AC3E}">
        <p14:creationId xmlns:p14="http://schemas.microsoft.com/office/powerpoint/2010/main" val="3052377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übergewichtige Frau Sit auf Matte zu Hause - Lizenzfrei Pilates-Methode Stock-Foto">
            <a:extLst>
              <a:ext uri="{FF2B5EF4-FFF2-40B4-BE49-F238E27FC236}">
                <a16:creationId xmlns:a16="http://schemas.microsoft.com/office/drawing/2014/main" id="{65471E5E-7B60-E8A1-F7A5-35FDA1F77374}"/>
              </a:ext>
            </a:extLst>
          </p:cNvPr>
          <p:cNvPicPr>
            <a:picLocks noChangeAspect="1"/>
          </p:cNvPicPr>
          <p:nvPr/>
        </p:nvPicPr>
        <p:blipFill>
          <a:blip r:embed="rId2">
            <a:alphaModFix amt="35000"/>
          </a:blip>
          <a:stretch>
            <a:fillRect/>
          </a:stretch>
        </p:blipFill>
        <p:spPr>
          <a:xfrm>
            <a:off x="1919335" y="6213"/>
            <a:ext cx="10272665" cy="6851787"/>
          </a:xfrm>
          <a:prstGeom prst="rect">
            <a:avLst/>
          </a:prstGeom>
        </p:spPr>
      </p:pic>
      <p:sp>
        <p:nvSpPr>
          <p:cNvPr id="2" name="Titel 1">
            <a:extLst>
              <a:ext uri="{FF2B5EF4-FFF2-40B4-BE49-F238E27FC236}">
                <a16:creationId xmlns:a16="http://schemas.microsoft.com/office/drawing/2014/main" id="{B7D75DAC-2C97-3EFE-A35D-E76B0621623E}"/>
              </a:ext>
            </a:extLst>
          </p:cNvPr>
          <p:cNvSpPr>
            <a:spLocks noGrp="1"/>
          </p:cNvSpPr>
          <p:nvPr>
            <p:ph type="title"/>
          </p:nvPr>
        </p:nvSpPr>
        <p:spPr/>
        <p:txBody>
          <a:bodyPr>
            <a:normAutofit/>
          </a:bodyPr>
          <a:lstStyle/>
          <a:p>
            <a:r>
              <a:rPr lang="de-DE" sz="4000" dirty="0"/>
              <a:t>Ganz praktisch: Krafttraining in den Alltag integrieren</a:t>
            </a:r>
          </a:p>
        </p:txBody>
      </p:sp>
      <p:sp>
        <p:nvSpPr>
          <p:cNvPr id="3" name="Inhaltsplatzhalter 2">
            <a:extLst>
              <a:ext uri="{FF2B5EF4-FFF2-40B4-BE49-F238E27FC236}">
                <a16:creationId xmlns:a16="http://schemas.microsoft.com/office/drawing/2014/main" id="{4DD366CB-C92D-0BC7-4CE0-174ABE0C12E0}"/>
              </a:ext>
            </a:extLst>
          </p:cNvPr>
          <p:cNvSpPr>
            <a:spLocks noGrp="1"/>
          </p:cNvSpPr>
          <p:nvPr>
            <p:ph idx="1"/>
          </p:nvPr>
        </p:nvSpPr>
        <p:spPr>
          <a:xfrm>
            <a:off x="838200" y="1825625"/>
            <a:ext cx="6256020" cy="4351338"/>
          </a:xfrm>
        </p:spPr>
        <p:txBody>
          <a:bodyPr>
            <a:normAutofit/>
          </a:bodyPr>
          <a:lstStyle/>
          <a:p>
            <a:pPr marL="0" indent="0">
              <a:buNone/>
            </a:pPr>
            <a:r>
              <a:rPr lang="de-DE" sz="2000" b="1" dirty="0"/>
              <a:t>Beispiele</a:t>
            </a:r>
          </a:p>
          <a:p>
            <a:r>
              <a:rPr lang="de-DE" sz="2000" dirty="0"/>
              <a:t>Vor dem Aufstehen </a:t>
            </a:r>
            <a:r>
              <a:rPr lang="de-DE" sz="2000" dirty="0">
                <a:sym typeface="Wingdings" panose="05000000000000000000" pitchFamily="2" charset="2"/>
              </a:rPr>
              <a:t> „Fahrradfahren“ im Liegen</a:t>
            </a:r>
            <a:endParaRPr lang="de-DE" sz="2000" dirty="0"/>
          </a:p>
          <a:p>
            <a:r>
              <a:rPr lang="de-DE" sz="2000" dirty="0"/>
              <a:t>Zähneputzen </a:t>
            </a:r>
            <a:r>
              <a:rPr lang="de-DE" sz="2000" dirty="0">
                <a:sym typeface="Wingdings" panose="05000000000000000000" pitchFamily="2" charset="2"/>
              </a:rPr>
              <a:t> auf die Zehen stellen</a:t>
            </a:r>
          </a:p>
          <a:p>
            <a:r>
              <a:rPr lang="de-DE" sz="2000" dirty="0">
                <a:sym typeface="Wingdings" panose="05000000000000000000" pitchFamily="2" charset="2"/>
              </a:rPr>
              <a:t>Vor dem Duschen  10 Sit-ups</a:t>
            </a:r>
          </a:p>
          <a:p>
            <a:r>
              <a:rPr lang="de-DE" sz="2000" dirty="0">
                <a:sym typeface="Wingdings" panose="05000000000000000000" pitchFamily="2" charset="2"/>
              </a:rPr>
              <a:t>Warten auf den Kaffee  20 Kniebeugen</a:t>
            </a:r>
          </a:p>
          <a:p>
            <a:r>
              <a:rPr lang="de-DE" sz="2000" dirty="0">
                <a:sym typeface="Wingdings" panose="05000000000000000000" pitchFamily="2" charset="2"/>
              </a:rPr>
              <a:t>Vor der Mittagspause  30-mal vom Bürostuhl aufstehen und hinsetzen</a:t>
            </a:r>
          </a:p>
          <a:p>
            <a:r>
              <a:rPr lang="de-DE" sz="2000" dirty="0"/>
              <a:t>In der Werbepause </a:t>
            </a:r>
            <a:r>
              <a:rPr lang="de-DE" sz="2000" dirty="0">
                <a:sym typeface="Wingdings" panose="05000000000000000000" pitchFamily="2" charset="2"/>
              </a:rPr>
              <a:t> 10 Wandliegestütze</a:t>
            </a:r>
          </a:p>
          <a:p>
            <a:pPr marL="0" indent="0">
              <a:buNone/>
            </a:pPr>
            <a:endParaRPr lang="de-DE" sz="2000" b="1" dirty="0">
              <a:sym typeface="Wingdings" panose="05000000000000000000" pitchFamily="2" charset="2"/>
            </a:endParaRPr>
          </a:p>
          <a:p>
            <a:pPr marL="0" indent="0">
              <a:buNone/>
            </a:pPr>
            <a:r>
              <a:rPr lang="de-DE" sz="2000" b="1" dirty="0">
                <a:sym typeface="Wingdings" panose="05000000000000000000" pitchFamily="2" charset="2"/>
              </a:rPr>
              <a:t>!</a:t>
            </a:r>
            <a:r>
              <a:rPr lang="de-DE" sz="2000" b="1" dirty="0"/>
              <a:t> Kleine Einheiten Krafttraining mit alltäglichen Situationen verbinden!</a:t>
            </a:r>
          </a:p>
          <a:p>
            <a:pPr marL="0" indent="0">
              <a:buNone/>
            </a:pPr>
            <a:endParaRPr lang="de-DE" sz="2000" dirty="0"/>
          </a:p>
        </p:txBody>
      </p:sp>
      <p:sp>
        <p:nvSpPr>
          <p:cNvPr id="7" name="Textfeld 6">
            <a:extLst>
              <a:ext uri="{FF2B5EF4-FFF2-40B4-BE49-F238E27FC236}">
                <a16:creationId xmlns:a16="http://schemas.microsoft.com/office/drawing/2014/main" id="{398B105E-0F17-353C-E43F-B3CAE5251D3F}"/>
              </a:ext>
            </a:extLst>
          </p:cNvPr>
          <p:cNvSpPr txBox="1"/>
          <p:nvPr/>
        </p:nvSpPr>
        <p:spPr>
          <a:xfrm>
            <a:off x="5004303" y="6851787"/>
            <a:ext cx="6097508" cy="646331"/>
          </a:xfrm>
          <a:prstGeom prst="rect">
            <a:avLst/>
          </a:prstGeom>
          <a:noFill/>
        </p:spPr>
        <p:txBody>
          <a:bodyPr wrap="square">
            <a:spAutoFit/>
          </a:bodyPr>
          <a:lstStyle/>
          <a:p>
            <a:r>
              <a:rPr lang="de-DE" dirty="0"/>
              <a:t>https://www.istockphoto.com/de/foto/%C3%BCbergewichtige-frau-sit-auf-matte-zu-hause-gm1079604004-289314519</a:t>
            </a:r>
          </a:p>
        </p:txBody>
      </p:sp>
    </p:spTree>
    <p:extLst>
      <p:ext uri="{BB962C8B-B14F-4D97-AF65-F5344CB8AC3E}">
        <p14:creationId xmlns:p14="http://schemas.microsoft.com/office/powerpoint/2010/main" val="3070945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Geschäftsfrau, die Uhrzeit auf der Uhr kontrollieren - Lizenzfrei Uhr Stock-Foto">
            <a:extLst>
              <a:ext uri="{FF2B5EF4-FFF2-40B4-BE49-F238E27FC236}">
                <a16:creationId xmlns:a16="http://schemas.microsoft.com/office/drawing/2014/main" id="{E75BB7F1-11B8-161D-7FBE-CFD791053D6D}"/>
              </a:ext>
            </a:extLst>
          </p:cNvPr>
          <p:cNvPicPr>
            <a:picLocks noChangeAspect="1"/>
          </p:cNvPicPr>
          <p:nvPr/>
        </p:nvPicPr>
        <p:blipFill>
          <a:blip r:embed="rId2"/>
          <a:srcRect l="32329" r="16325"/>
          <a:stretch>
            <a:fillRect/>
          </a:stretch>
        </p:blipFill>
        <p:spPr>
          <a:xfrm>
            <a:off x="6904777" y="0"/>
            <a:ext cx="5287223" cy="6858000"/>
          </a:xfrm>
          <a:prstGeom prst="rect">
            <a:avLst/>
          </a:prstGeom>
        </p:spPr>
      </p:pic>
      <p:sp>
        <p:nvSpPr>
          <p:cNvPr id="2" name="Titel 1">
            <a:extLst>
              <a:ext uri="{FF2B5EF4-FFF2-40B4-BE49-F238E27FC236}">
                <a16:creationId xmlns:a16="http://schemas.microsoft.com/office/drawing/2014/main" id="{02C9FD72-A046-F307-4BD8-ADBE1F57822C}"/>
              </a:ext>
            </a:extLst>
          </p:cNvPr>
          <p:cNvSpPr>
            <a:spLocks noGrp="1"/>
          </p:cNvSpPr>
          <p:nvPr>
            <p:ph type="title"/>
          </p:nvPr>
        </p:nvSpPr>
        <p:spPr/>
        <p:txBody>
          <a:bodyPr>
            <a:normAutofit/>
          </a:bodyPr>
          <a:lstStyle/>
          <a:p>
            <a:r>
              <a:rPr lang="de-DE" sz="4000" dirty="0"/>
              <a:t>Alltagsstress: Zeitdruck erschwert Abnehmen</a:t>
            </a:r>
          </a:p>
        </p:txBody>
      </p:sp>
      <p:sp>
        <p:nvSpPr>
          <p:cNvPr id="3" name="Inhaltsplatzhalter 2">
            <a:extLst>
              <a:ext uri="{FF2B5EF4-FFF2-40B4-BE49-F238E27FC236}">
                <a16:creationId xmlns:a16="http://schemas.microsoft.com/office/drawing/2014/main" id="{49B10A04-C7E6-3D21-283B-86C8B94297CF}"/>
              </a:ext>
            </a:extLst>
          </p:cNvPr>
          <p:cNvSpPr>
            <a:spLocks noGrp="1"/>
          </p:cNvSpPr>
          <p:nvPr>
            <p:ph idx="1"/>
          </p:nvPr>
        </p:nvSpPr>
        <p:spPr>
          <a:xfrm>
            <a:off x="838200" y="1825625"/>
            <a:ext cx="5988113" cy="4351338"/>
          </a:xfrm>
        </p:spPr>
        <p:txBody>
          <a:bodyPr>
            <a:normAutofit/>
          </a:bodyPr>
          <a:lstStyle/>
          <a:p>
            <a:pPr marL="0" lvl="0" indent="0">
              <a:buNone/>
            </a:pPr>
            <a:r>
              <a:rPr lang="de-DE" sz="2000" b="1" dirty="0"/>
              <a:t>Bei Zeitdruck…</a:t>
            </a:r>
          </a:p>
          <a:p>
            <a:pPr lvl="0"/>
            <a:r>
              <a:rPr lang="de-DE" sz="2000" dirty="0"/>
              <a:t>Essen wird </a:t>
            </a:r>
            <a:r>
              <a:rPr lang="de-DE" sz="2000" b="1" dirty="0">
                <a:solidFill>
                  <a:schemeClr val="accent5"/>
                </a:solidFill>
              </a:rPr>
              <a:t>spontan</a:t>
            </a:r>
            <a:r>
              <a:rPr lang="de-DE" sz="2000" dirty="0"/>
              <a:t> entschieden </a:t>
            </a:r>
          </a:p>
          <a:p>
            <a:pPr lvl="1"/>
            <a:r>
              <a:rPr lang="de-DE" sz="1600" dirty="0"/>
              <a:t>häufiger Fast Food, Snacks oder Fertiggerichte</a:t>
            </a:r>
          </a:p>
          <a:p>
            <a:pPr lvl="0"/>
            <a:r>
              <a:rPr lang="de-DE" sz="2000" dirty="0"/>
              <a:t>Bewegung </a:t>
            </a:r>
            <a:r>
              <a:rPr lang="de-DE" sz="2100" b="1" dirty="0">
                <a:solidFill>
                  <a:schemeClr val="accent5"/>
                </a:solidFill>
              </a:rPr>
              <a:t>fällt aus</a:t>
            </a:r>
          </a:p>
          <a:p>
            <a:pPr lvl="1"/>
            <a:r>
              <a:rPr lang="de-DE" sz="1600" dirty="0"/>
              <a:t>„Heute schaffe ich es einfach nicht.“</a:t>
            </a:r>
          </a:p>
          <a:p>
            <a:pPr lvl="0"/>
            <a:r>
              <a:rPr lang="de-DE" sz="2000" dirty="0"/>
              <a:t>Mahlzeiten werden </a:t>
            </a:r>
            <a:r>
              <a:rPr lang="de-DE" sz="2100" b="1" dirty="0">
                <a:solidFill>
                  <a:schemeClr val="accent5"/>
                </a:solidFill>
              </a:rPr>
              <a:t>ausgelassen</a:t>
            </a:r>
          </a:p>
          <a:p>
            <a:pPr lvl="1"/>
            <a:r>
              <a:rPr lang="de-DE" sz="1600" dirty="0"/>
              <a:t>später entsteht großer Hunger</a:t>
            </a:r>
          </a:p>
          <a:p>
            <a:pPr lvl="0"/>
            <a:r>
              <a:rPr lang="de-DE" sz="2100" b="1" dirty="0">
                <a:solidFill>
                  <a:schemeClr val="accent5"/>
                </a:solidFill>
              </a:rPr>
              <a:t>Erholung</a:t>
            </a:r>
            <a:r>
              <a:rPr lang="de-DE" sz="2000" dirty="0"/>
              <a:t> und </a:t>
            </a:r>
            <a:r>
              <a:rPr lang="de-DE" sz="2100" b="1" dirty="0">
                <a:solidFill>
                  <a:schemeClr val="accent5"/>
                </a:solidFill>
              </a:rPr>
              <a:t>Schlaf</a:t>
            </a:r>
            <a:r>
              <a:rPr lang="de-DE" sz="2000" dirty="0"/>
              <a:t> kommen zu </a:t>
            </a:r>
            <a:r>
              <a:rPr lang="de-DE" sz="2100" b="1" dirty="0">
                <a:solidFill>
                  <a:schemeClr val="accent5"/>
                </a:solidFill>
              </a:rPr>
              <a:t>kurz</a:t>
            </a:r>
          </a:p>
          <a:p>
            <a:pPr lvl="1"/>
            <a:r>
              <a:rPr lang="de-DE" sz="1600" dirty="0"/>
              <a:t>Müdigkeit und Stress können ungünstiges Essverhalten fördern</a:t>
            </a:r>
          </a:p>
          <a:p>
            <a:pPr marL="0" lvl="0" indent="0">
              <a:buNone/>
            </a:pPr>
            <a:r>
              <a:rPr lang="de-DE" sz="2000" b="1" dirty="0"/>
              <a:t>! Wenn man unter Zeitdruck steht, greift man leichter auf alte Gewohnheiten zurück!</a:t>
            </a:r>
          </a:p>
          <a:p>
            <a:pPr marL="0" indent="0">
              <a:buNone/>
            </a:pPr>
            <a:endParaRPr lang="de-DE" sz="2000" dirty="0"/>
          </a:p>
        </p:txBody>
      </p:sp>
      <p:sp>
        <p:nvSpPr>
          <p:cNvPr id="7" name="Textfeld 6">
            <a:extLst>
              <a:ext uri="{FF2B5EF4-FFF2-40B4-BE49-F238E27FC236}">
                <a16:creationId xmlns:a16="http://schemas.microsoft.com/office/drawing/2014/main" id="{76000A21-D26F-2CD5-8839-9CAD7DF3D445}"/>
              </a:ext>
            </a:extLst>
          </p:cNvPr>
          <p:cNvSpPr txBox="1"/>
          <p:nvPr/>
        </p:nvSpPr>
        <p:spPr>
          <a:xfrm>
            <a:off x="6271789" y="6992937"/>
            <a:ext cx="6097508" cy="923330"/>
          </a:xfrm>
          <a:prstGeom prst="rect">
            <a:avLst/>
          </a:prstGeom>
          <a:noFill/>
        </p:spPr>
        <p:txBody>
          <a:bodyPr wrap="square">
            <a:spAutoFit/>
          </a:bodyPr>
          <a:lstStyle/>
          <a:p>
            <a:r>
              <a:rPr lang="de-DE" dirty="0"/>
              <a:t>https://www.istockphoto.com/de/foto/gesch%C3%A4ftsfrau-die-uhrzeit-auf-der-uhr-kontrollieren-gm961742336-262636888</a:t>
            </a:r>
          </a:p>
        </p:txBody>
      </p:sp>
    </p:spTree>
    <p:extLst>
      <p:ext uri="{BB962C8B-B14F-4D97-AF65-F5344CB8AC3E}">
        <p14:creationId xmlns:p14="http://schemas.microsoft.com/office/powerpoint/2010/main" val="3155053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Minimalistische Holzuhr um 13.00/01.00 Uhr mit sanften Schatten auf weißer Wand - perfekt für Zeitmanagement und Lifestyle-Branding - Lizenzfrei Zeit Stock-Foto">
            <a:extLst>
              <a:ext uri="{FF2B5EF4-FFF2-40B4-BE49-F238E27FC236}">
                <a16:creationId xmlns:a16="http://schemas.microsoft.com/office/drawing/2014/main" id="{0114C990-7A09-0299-205C-3555454ADFEF}"/>
              </a:ext>
            </a:extLst>
          </p:cNvPr>
          <p:cNvPicPr>
            <a:picLocks noChangeAspect="1"/>
          </p:cNvPicPr>
          <p:nvPr/>
        </p:nvPicPr>
        <p:blipFill>
          <a:blip r:embed="rId2">
            <a:alphaModFix amt="35000"/>
          </a:blip>
          <a:stretch>
            <a:fillRect/>
          </a:stretch>
        </p:blipFill>
        <p:spPr>
          <a:xfrm>
            <a:off x="-1111758" y="-550799"/>
            <a:ext cx="14415516" cy="8108728"/>
          </a:xfrm>
          <a:prstGeom prst="rect">
            <a:avLst/>
          </a:prstGeom>
        </p:spPr>
      </p:pic>
      <p:sp>
        <p:nvSpPr>
          <p:cNvPr id="2" name="Titel 1">
            <a:extLst>
              <a:ext uri="{FF2B5EF4-FFF2-40B4-BE49-F238E27FC236}">
                <a16:creationId xmlns:a16="http://schemas.microsoft.com/office/drawing/2014/main" id="{2BD89D54-A10E-AEBE-D388-E46169B2D2EE}"/>
              </a:ext>
            </a:extLst>
          </p:cNvPr>
          <p:cNvSpPr>
            <a:spLocks noGrp="1"/>
          </p:cNvSpPr>
          <p:nvPr>
            <p:ph type="title"/>
          </p:nvPr>
        </p:nvSpPr>
        <p:spPr/>
        <p:txBody>
          <a:bodyPr>
            <a:normAutofit/>
          </a:bodyPr>
          <a:lstStyle/>
          <a:p>
            <a:r>
              <a:rPr lang="de-DE" sz="4000" dirty="0"/>
              <a:t>Zeitmanagement: Zeit für die wichtigen Dinge</a:t>
            </a:r>
          </a:p>
        </p:txBody>
      </p:sp>
      <p:sp>
        <p:nvSpPr>
          <p:cNvPr id="3" name="Inhaltsplatzhalter 2">
            <a:extLst>
              <a:ext uri="{FF2B5EF4-FFF2-40B4-BE49-F238E27FC236}">
                <a16:creationId xmlns:a16="http://schemas.microsoft.com/office/drawing/2014/main" id="{01FA33A1-5FF5-1BB9-A61F-E94096D4EC79}"/>
              </a:ext>
            </a:extLst>
          </p:cNvPr>
          <p:cNvSpPr>
            <a:spLocks noGrp="1"/>
          </p:cNvSpPr>
          <p:nvPr>
            <p:ph idx="1"/>
          </p:nvPr>
        </p:nvSpPr>
        <p:spPr>
          <a:xfrm>
            <a:off x="838200" y="1825625"/>
            <a:ext cx="7063740" cy="4351338"/>
          </a:xfrm>
        </p:spPr>
        <p:txBody>
          <a:bodyPr>
            <a:normAutofit/>
          </a:bodyPr>
          <a:lstStyle/>
          <a:p>
            <a:r>
              <a:rPr lang="de-DE" sz="2400" dirty="0"/>
              <a:t>Zeitmanagement bedeutet, den </a:t>
            </a:r>
            <a:r>
              <a:rPr lang="de-DE" sz="2400" b="1" dirty="0">
                <a:solidFill>
                  <a:schemeClr val="accent5"/>
                </a:solidFill>
              </a:rPr>
              <a:t>eigenen Alltag </a:t>
            </a:r>
            <a:r>
              <a:rPr lang="de-DE" sz="2400" dirty="0"/>
              <a:t>so zu </a:t>
            </a:r>
            <a:r>
              <a:rPr lang="de-DE" sz="2400" b="1" dirty="0">
                <a:solidFill>
                  <a:schemeClr val="accent5"/>
                </a:solidFill>
              </a:rPr>
              <a:t>planen</a:t>
            </a:r>
            <a:r>
              <a:rPr lang="de-DE" sz="2400" dirty="0"/>
              <a:t>, dass das Ziel abzunehmen oder nicht wieder zuzunehmen ausreichend Zeit bekommen</a:t>
            </a:r>
          </a:p>
          <a:p>
            <a:r>
              <a:rPr lang="de-DE" sz="2400" b="1" dirty="0">
                <a:solidFill>
                  <a:schemeClr val="accent5"/>
                </a:solidFill>
              </a:rPr>
              <a:t>Verhindern, dass der Alltag „zuschlägt“, </a:t>
            </a:r>
            <a:r>
              <a:rPr lang="de-DE" sz="2400" dirty="0"/>
              <a:t>alte Gewohnheiten aus Zeitdruck wieder zurückkommen</a:t>
            </a:r>
          </a:p>
          <a:p>
            <a:r>
              <a:rPr lang="de-DE" sz="2400" dirty="0"/>
              <a:t>Bewusst den Alltag so planen, dass </a:t>
            </a:r>
            <a:r>
              <a:rPr lang="de-DE" sz="2400" b="1" dirty="0">
                <a:solidFill>
                  <a:schemeClr val="accent5"/>
                </a:solidFill>
              </a:rPr>
              <a:t>genügend Zeit für neue Ernährungs- und Bewegungsgewohnheiten </a:t>
            </a:r>
            <a:r>
              <a:rPr lang="de-DE" sz="2400" dirty="0"/>
              <a:t>bleibt</a:t>
            </a:r>
          </a:p>
          <a:p>
            <a:pPr marL="0" indent="0">
              <a:buNone/>
            </a:pPr>
            <a:r>
              <a:rPr lang="de-DE" sz="2400" b="1" dirty="0"/>
              <a:t>! Ein gutes Zeitmanagement vereinfacht die Umsetzung neuer Gewohnheiten!</a:t>
            </a:r>
          </a:p>
        </p:txBody>
      </p:sp>
      <p:sp>
        <p:nvSpPr>
          <p:cNvPr id="6" name="Textfeld 5">
            <a:extLst>
              <a:ext uri="{FF2B5EF4-FFF2-40B4-BE49-F238E27FC236}">
                <a16:creationId xmlns:a16="http://schemas.microsoft.com/office/drawing/2014/main" id="{30412D4B-0105-E7B0-A263-5EC354E3081C}"/>
              </a:ext>
            </a:extLst>
          </p:cNvPr>
          <p:cNvSpPr txBox="1"/>
          <p:nvPr/>
        </p:nvSpPr>
        <p:spPr>
          <a:xfrm>
            <a:off x="5933440" y="7550523"/>
            <a:ext cx="7208520" cy="923330"/>
          </a:xfrm>
          <a:prstGeom prst="rect">
            <a:avLst/>
          </a:prstGeom>
          <a:noFill/>
        </p:spPr>
        <p:txBody>
          <a:bodyPr wrap="square">
            <a:spAutoFit/>
          </a:bodyPr>
          <a:lstStyle/>
          <a:p>
            <a:r>
              <a:rPr lang="de-DE" dirty="0"/>
              <a:t>https://www.istockphoto.com/de/foto/minimalistische-holzuhr-um-13-00-01-00-uhr-mit-sanften-schatten-auf-wei%C3%9Fer-wand-gm2166620816-586714880</a:t>
            </a:r>
          </a:p>
        </p:txBody>
      </p:sp>
    </p:spTree>
    <p:extLst>
      <p:ext uri="{BB962C8B-B14F-4D97-AF65-F5344CB8AC3E}">
        <p14:creationId xmlns:p14="http://schemas.microsoft.com/office/powerpoint/2010/main" val="440909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F98B994-F27E-A48A-4A11-9CA025909B79}"/>
              </a:ext>
            </a:extLst>
          </p:cNvPr>
          <p:cNvPicPr>
            <a:picLocks noChangeAspect="1"/>
          </p:cNvPicPr>
          <p:nvPr/>
        </p:nvPicPr>
        <p:blipFill>
          <a:blip r:embed="rId2">
            <a:alphaModFix amt="35000"/>
          </a:blip>
          <a:stretch>
            <a:fillRect/>
          </a:stretch>
        </p:blipFill>
        <p:spPr>
          <a:xfrm>
            <a:off x="0" y="-769544"/>
            <a:ext cx="12192000" cy="8126016"/>
          </a:xfrm>
          <a:prstGeom prst="rect">
            <a:avLst/>
          </a:prstGeom>
        </p:spPr>
      </p:pic>
      <p:sp>
        <p:nvSpPr>
          <p:cNvPr id="2" name="Titel 1">
            <a:extLst>
              <a:ext uri="{FF2B5EF4-FFF2-40B4-BE49-F238E27FC236}">
                <a16:creationId xmlns:a16="http://schemas.microsoft.com/office/drawing/2014/main" id="{0D493846-696C-13D7-FB48-886DF7688995}"/>
              </a:ext>
            </a:extLst>
          </p:cNvPr>
          <p:cNvSpPr>
            <a:spLocks noGrp="1"/>
          </p:cNvSpPr>
          <p:nvPr>
            <p:ph type="title"/>
          </p:nvPr>
        </p:nvSpPr>
        <p:spPr/>
        <p:txBody>
          <a:bodyPr/>
          <a:lstStyle/>
          <a:p>
            <a:r>
              <a:rPr lang="de-DE" dirty="0"/>
              <a:t>Zeitmanagement: So geht’s</a:t>
            </a:r>
          </a:p>
        </p:txBody>
      </p:sp>
      <p:sp>
        <p:nvSpPr>
          <p:cNvPr id="3" name="Inhaltsplatzhalter 2">
            <a:extLst>
              <a:ext uri="{FF2B5EF4-FFF2-40B4-BE49-F238E27FC236}">
                <a16:creationId xmlns:a16="http://schemas.microsoft.com/office/drawing/2014/main" id="{B9CA1346-F491-45E7-BF7F-FA65749B5DF0}"/>
              </a:ext>
            </a:extLst>
          </p:cNvPr>
          <p:cNvSpPr>
            <a:spLocks noGrp="1"/>
          </p:cNvSpPr>
          <p:nvPr>
            <p:ph idx="1"/>
          </p:nvPr>
        </p:nvSpPr>
        <p:spPr>
          <a:xfrm>
            <a:off x="838200" y="1825625"/>
            <a:ext cx="5302250" cy="4351338"/>
          </a:xfrm>
        </p:spPr>
        <p:txBody>
          <a:bodyPr>
            <a:normAutofit/>
          </a:bodyPr>
          <a:lstStyle/>
          <a:p>
            <a:pPr marL="0" lvl="0" indent="0">
              <a:buNone/>
            </a:pPr>
            <a:r>
              <a:rPr lang="de-DE" sz="1800" b="1" dirty="0"/>
              <a:t>Prioritäten setzen</a:t>
            </a:r>
          </a:p>
          <a:p>
            <a:pPr lvl="0"/>
            <a:r>
              <a:rPr lang="de-DE" sz="1800" b="1" dirty="0">
                <a:solidFill>
                  <a:schemeClr val="accent5"/>
                </a:solidFill>
              </a:rPr>
              <a:t>Jeden Tag Zeit </a:t>
            </a:r>
            <a:r>
              <a:rPr lang="de-DE" sz="1800" dirty="0"/>
              <a:t>für gesundes Essen, ausreichend Bewegung </a:t>
            </a:r>
            <a:r>
              <a:rPr lang="de-DE" sz="1800" b="1" dirty="0">
                <a:solidFill>
                  <a:schemeClr val="accent5"/>
                </a:solidFill>
              </a:rPr>
              <a:t>einplanen</a:t>
            </a:r>
          </a:p>
          <a:p>
            <a:pPr marL="0" lvl="0" indent="0">
              <a:buNone/>
            </a:pPr>
            <a:r>
              <a:rPr lang="de-DE" sz="1800" b="1" dirty="0"/>
              <a:t>Feste Zeiten einplanen</a:t>
            </a:r>
          </a:p>
          <a:p>
            <a:pPr lvl="0"/>
            <a:r>
              <a:rPr lang="de-DE" sz="1800" b="1" dirty="0">
                <a:solidFill>
                  <a:schemeClr val="accent5"/>
                </a:solidFill>
              </a:rPr>
              <a:t>Feste Termine </a:t>
            </a:r>
            <a:r>
              <a:rPr lang="de-DE" sz="1800" dirty="0"/>
              <a:t>für Bewegung in den Kalender eintragen</a:t>
            </a:r>
          </a:p>
          <a:p>
            <a:pPr marL="0" lvl="0" indent="0">
              <a:buNone/>
            </a:pPr>
            <a:r>
              <a:rPr lang="de-DE" sz="1800" b="1" dirty="0"/>
              <a:t>Vorausplanen</a:t>
            </a:r>
          </a:p>
          <a:p>
            <a:pPr lvl="0"/>
            <a:r>
              <a:rPr lang="de-DE" sz="1800" dirty="0"/>
              <a:t>Einkauf </a:t>
            </a:r>
            <a:r>
              <a:rPr lang="de-DE" sz="1800" b="1" dirty="0">
                <a:solidFill>
                  <a:schemeClr val="accent5"/>
                </a:solidFill>
              </a:rPr>
              <a:t>planen</a:t>
            </a:r>
            <a:r>
              <a:rPr lang="de-DE" sz="1800" dirty="0"/>
              <a:t>, Mahlzeiten </a:t>
            </a:r>
            <a:r>
              <a:rPr lang="de-DE" sz="1800" b="1" dirty="0">
                <a:solidFill>
                  <a:schemeClr val="accent5"/>
                </a:solidFill>
              </a:rPr>
              <a:t>vorbereiten</a:t>
            </a:r>
            <a:r>
              <a:rPr lang="de-DE" sz="1800" dirty="0"/>
              <a:t>, Sportkleidung </a:t>
            </a:r>
            <a:r>
              <a:rPr lang="de-DE" sz="1800" b="1" dirty="0">
                <a:solidFill>
                  <a:schemeClr val="accent5"/>
                </a:solidFill>
              </a:rPr>
              <a:t>bereitlegen</a:t>
            </a:r>
          </a:p>
          <a:p>
            <a:pPr marL="0" lvl="0" indent="0">
              <a:buNone/>
            </a:pPr>
            <a:r>
              <a:rPr lang="de-DE" sz="1800" b="1" dirty="0"/>
              <a:t>Kleine Zeitfenster nutzen</a:t>
            </a:r>
          </a:p>
          <a:p>
            <a:pPr lvl="0"/>
            <a:r>
              <a:rPr lang="de-DE" sz="1800" dirty="0"/>
              <a:t>Es müssen nicht immer 60 Minuten sein – </a:t>
            </a:r>
            <a:r>
              <a:rPr lang="de-DE" sz="1800" b="1" dirty="0">
                <a:solidFill>
                  <a:schemeClr val="accent5"/>
                </a:solidFill>
              </a:rPr>
              <a:t>auch 10–20 Minuten Bewegung zählen</a:t>
            </a:r>
          </a:p>
          <a:p>
            <a:pPr lvl="0"/>
            <a:endParaRPr lang="de-DE" sz="1800" dirty="0"/>
          </a:p>
          <a:p>
            <a:endParaRPr lang="de-DE" sz="1800" dirty="0"/>
          </a:p>
        </p:txBody>
      </p:sp>
      <p:sp>
        <p:nvSpPr>
          <p:cNvPr id="6" name="Inhaltsplatzhalter 2">
            <a:extLst>
              <a:ext uri="{FF2B5EF4-FFF2-40B4-BE49-F238E27FC236}">
                <a16:creationId xmlns:a16="http://schemas.microsoft.com/office/drawing/2014/main" id="{012B5019-C601-50BD-89C4-8E5146F95E5F}"/>
              </a:ext>
            </a:extLst>
          </p:cNvPr>
          <p:cNvSpPr txBox="1">
            <a:spLocks/>
          </p:cNvSpPr>
          <p:nvPr/>
        </p:nvSpPr>
        <p:spPr>
          <a:xfrm>
            <a:off x="6419850" y="1825625"/>
            <a:ext cx="540543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1800" b="1" dirty="0"/>
              <a:t>Zeit effektiv nutzen</a:t>
            </a:r>
          </a:p>
          <a:p>
            <a:r>
              <a:rPr lang="de-DE" sz="1800" dirty="0"/>
              <a:t>Aufgaben </a:t>
            </a:r>
            <a:r>
              <a:rPr lang="de-DE" sz="1800" b="1" dirty="0">
                <a:solidFill>
                  <a:schemeClr val="accent5"/>
                </a:solidFill>
              </a:rPr>
              <a:t>bündeln</a:t>
            </a:r>
            <a:r>
              <a:rPr lang="de-DE" sz="1800" dirty="0"/>
              <a:t>, Essen </a:t>
            </a:r>
            <a:r>
              <a:rPr lang="de-DE" sz="1800" b="1" dirty="0">
                <a:solidFill>
                  <a:schemeClr val="accent5"/>
                </a:solidFill>
              </a:rPr>
              <a:t>vorkochen</a:t>
            </a:r>
            <a:r>
              <a:rPr lang="de-DE" sz="1800" dirty="0"/>
              <a:t> und </a:t>
            </a:r>
            <a:r>
              <a:rPr lang="de-DE" sz="1800" b="1" dirty="0">
                <a:solidFill>
                  <a:schemeClr val="accent5"/>
                </a:solidFill>
              </a:rPr>
              <a:t>einfrieren</a:t>
            </a:r>
          </a:p>
          <a:p>
            <a:pPr marL="0" indent="0">
              <a:buFont typeface="Arial" panose="020B0604020202020204" pitchFamily="34" charset="0"/>
              <a:buNone/>
            </a:pPr>
            <a:r>
              <a:rPr lang="de-DE" sz="1800" b="1" dirty="0"/>
              <a:t>Aufwand reduzieren</a:t>
            </a:r>
          </a:p>
          <a:p>
            <a:r>
              <a:rPr lang="de-DE" sz="1800" b="1" dirty="0">
                <a:solidFill>
                  <a:schemeClr val="accent5"/>
                </a:solidFill>
              </a:rPr>
              <a:t>Einfache, gesunde Mahlzeiten </a:t>
            </a:r>
            <a:r>
              <a:rPr lang="de-DE" sz="1800" dirty="0"/>
              <a:t>statt aufwendiger Rezepte</a:t>
            </a:r>
          </a:p>
          <a:p>
            <a:pPr marL="0" indent="0">
              <a:buFont typeface="Arial" panose="020B0604020202020204" pitchFamily="34" charset="0"/>
              <a:buNone/>
            </a:pPr>
            <a:r>
              <a:rPr lang="de-DE" sz="1800" b="1" dirty="0"/>
              <a:t>Entscheidungen reduzieren</a:t>
            </a:r>
          </a:p>
          <a:p>
            <a:r>
              <a:rPr lang="de-DE" sz="1800" b="1" dirty="0">
                <a:solidFill>
                  <a:schemeClr val="accent5"/>
                </a:solidFill>
              </a:rPr>
              <a:t>Einkaufslisten</a:t>
            </a:r>
            <a:r>
              <a:rPr lang="de-DE" sz="1800" dirty="0"/>
              <a:t> und </a:t>
            </a:r>
            <a:r>
              <a:rPr lang="de-DE" sz="1800" b="1" dirty="0">
                <a:solidFill>
                  <a:schemeClr val="accent5"/>
                </a:solidFill>
              </a:rPr>
              <a:t>Wochenplan</a:t>
            </a:r>
            <a:r>
              <a:rPr lang="de-DE" sz="1800" dirty="0"/>
              <a:t> verwenden</a:t>
            </a:r>
          </a:p>
          <a:p>
            <a:pPr marL="0" indent="0">
              <a:buFont typeface="Arial" panose="020B0604020202020204" pitchFamily="34" charset="0"/>
              <a:buNone/>
            </a:pPr>
            <a:r>
              <a:rPr lang="de-DE" sz="1800" b="1" dirty="0"/>
              <a:t>Perfektion vermeiden</a:t>
            </a:r>
          </a:p>
          <a:p>
            <a:r>
              <a:rPr lang="de-DE" sz="1800" dirty="0"/>
              <a:t>Eine </a:t>
            </a:r>
            <a:r>
              <a:rPr lang="de-DE" sz="1800" b="1" dirty="0">
                <a:solidFill>
                  <a:schemeClr val="accent5"/>
                </a:solidFill>
              </a:rPr>
              <a:t>einfache Lösung</a:t>
            </a:r>
            <a:r>
              <a:rPr lang="de-DE" sz="1800" dirty="0"/>
              <a:t>, die regelmäßig funktioniert, ist besser als ein aufwendiger Plan, der nicht durchgehalten wird</a:t>
            </a:r>
          </a:p>
          <a:p>
            <a:endParaRPr lang="de-DE" sz="1800" dirty="0"/>
          </a:p>
          <a:p>
            <a:endParaRPr lang="de-DE" sz="1800" dirty="0"/>
          </a:p>
          <a:p>
            <a:endParaRPr lang="de-DE" sz="1800" dirty="0"/>
          </a:p>
        </p:txBody>
      </p:sp>
      <p:sp>
        <p:nvSpPr>
          <p:cNvPr id="9" name="Textfeld 8">
            <a:extLst>
              <a:ext uri="{FF2B5EF4-FFF2-40B4-BE49-F238E27FC236}">
                <a16:creationId xmlns:a16="http://schemas.microsoft.com/office/drawing/2014/main" id="{50E65CD1-3ABD-B46E-BBED-86259CA45469}"/>
              </a:ext>
            </a:extLst>
          </p:cNvPr>
          <p:cNvSpPr txBox="1"/>
          <p:nvPr/>
        </p:nvSpPr>
        <p:spPr>
          <a:xfrm>
            <a:off x="3371096" y="6894807"/>
            <a:ext cx="6097508" cy="923330"/>
          </a:xfrm>
          <a:prstGeom prst="rect">
            <a:avLst/>
          </a:prstGeom>
          <a:noFill/>
        </p:spPr>
        <p:txBody>
          <a:bodyPr wrap="square">
            <a:spAutoFit/>
          </a:bodyPr>
          <a:lstStyle/>
          <a:p>
            <a:r>
              <a:rPr lang="de-DE" dirty="0"/>
              <a:t>https://www.istockphoto.com/de/foto/nahaufnahme-sanduhr-messzeit-indische-gesch%C3%A4ftsfrau-arbeiten-gm1311858440-400835256</a:t>
            </a:r>
          </a:p>
        </p:txBody>
      </p:sp>
    </p:spTree>
    <p:extLst>
      <p:ext uri="{BB962C8B-B14F-4D97-AF65-F5344CB8AC3E}">
        <p14:creationId xmlns:p14="http://schemas.microsoft.com/office/powerpoint/2010/main" val="1395653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Hand halten Smartphone isoliert auf weißem Hintergrund - Clipping Path - Lizenzfrei Advertising Week Stock-Foto">
            <a:extLst>
              <a:ext uri="{FF2B5EF4-FFF2-40B4-BE49-F238E27FC236}">
                <a16:creationId xmlns:a16="http://schemas.microsoft.com/office/drawing/2014/main" id="{A1E9F366-B827-9535-3E5B-D2F698E91318}"/>
              </a:ext>
            </a:extLst>
          </p:cNvPr>
          <p:cNvPicPr>
            <a:picLocks noChangeAspect="1"/>
          </p:cNvPicPr>
          <p:nvPr/>
        </p:nvPicPr>
        <p:blipFill>
          <a:blip r:embed="rId2">
            <a:alphaModFix amt="35000"/>
          </a:blip>
          <a:stretch>
            <a:fillRect/>
          </a:stretch>
        </p:blipFill>
        <p:spPr>
          <a:xfrm>
            <a:off x="4861711" y="16562"/>
            <a:ext cx="9403533" cy="6841438"/>
          </a:xfrm>
          <a:prstGeom prst="rect">
            <a:avLst/>
          </a:prstGeom>
        </p:spPr>
      </p:pic>
      <p:sp>
        <p:nvSpPr>
          <p:cNvPr id="2" name="Titel 1">
            <a:extLst>
              <a:ext uri="{FF2B5EF4-FFF2-40B4-BE49-F238E27FC236}">
                <a16:creationId xmlns:a16="http://schemas.microsoft.com/office/drawing/2014/main" id="{30B35343-D0CD-F6EE-E69E-81462EEFA8B6}"/>
              </a:ext>
            </a:extLst>
          </p:cNvPr>
          <p:cNvSpPr>
            <a:spLocks noGrp="1"/>
          </p:cNvSpPr>
          <p:nvPr>
            <p:ph type="title"/>
          </p:nvPr>
        </p:nvSpPr>
        <p:spPr/>
        <p:txBody>
          <a:bodyPr/>
          <a:lstStyle/>
          <a:p>
            <a:r>
              <a:rPr lang="de-DE" dirty="0"/>
              <a:t>Zeitfresser im Alltag</a:t>
            </a:r>
          </a:p>
        </p:txBody>
      </p:sp>
      <p:sp>
        <p:nvSpPr>
          <p:cNvPr id="3" name="Inhaltsplatzhalter 2">
            <a:extLst>
              <a:ext uri="{FF2B5EF4-FFF2-40B4-BE49-F238E27FC236}">
                <a16:creationId xmlns:a16="http://schemas.microsoft.com/office/drawing/2014/main" id="{2DC1E323-870B-B21A-39F5-5CF4358CF4FA}"/>
              </a:ext>
            </a:extLst>
          </p:cNvPr>
          <p:cNvSpPr>
            <a:spLocks noGrp="1"/>
          </p:cNvSpPr>
          <p:nvPr>
            <p:ph idx="1"/>
          </p:nvPr>
        </p:nvSpPr>
        <p:spPr/>
        <p:txBody>
          <a:bodyPr>
            <a:normAutofit lnSpcReduction="10000"/>
          </a:bodyPr>
          <a:lstStyle/>
          <a:p>
            <a:r>
              <a:rPr lang="de-DE" sz="2000" b="1" dirty="0">
                <a:solidFill>
                  <a:schemeClr val="accent5"/>
                </a:solidFill>
              </a:rPr>
              <a:t>Handy</a:t>
            </a:r>
            <a:r>
              <a:rPr lang="de-DE" sz="2000" dirty="0"/>
              <a:t> und </a:t>
            </a:r>
            <a:r>
              <a:rPr lang="de-DE" sz="2000" dirty="0" err="1"/>
              <a:t>Social</a:t>
            </a:r>
            <a:r>
              <a:rPr lang="de-DE" sz="2000" dirty="0"/>
              <a:t> Media – „nur kurz“ schauen und viel Zeit verlieren </a:t>
            </a:r>
          </a:p>
          <a:p>
            <a:r>
              <a:rPr lang="de-DE" sz="2000" b="1" dirty="0">
                <a:solidFill>
                  <a:schemeClr val="accent5"/>
                </a:solidFill>
              </a:rPr>
              <a:t>Fernsehen</a:t>
            </a:r>
            <a:r>
              <a:rPr lang="de-DE" sz="2000" dirty="0"/>
              <a:t> / Streaming – länger schauen als geplant </a:t>
            </a:r>
          </a:p>
          <a:p>
            <a:r>
              <a:rPr lang="de-DE" sz="2000" b="1" dirty="0">
                <a:solidFill>
                  <a:schemeClr val="accent5"/>
                </a:solidFill>
              </a:rPr>
              <a:t>Ungeplante</a:t>
            </a:r>
            <a:r>
              <a:rPr lang="de-DE" sz="2000" dirty="0"/>
              <a:t> </a:t>
            </a:r>
            <a:r>
              <a:rPr lang="de-DE" sz="2000" b="1" dirty="0">
                <a:solidFill>
                  <a:schemeClr val="accent5"/>
                </a:solidFill>
              </a:rPr>
              <a:t>Unterbrechungen</a:t>
            </a:r>
            <a:r>
              <a:rPr lang="de-DE" sz="2000" dirty="0"/>
              <a:t> – Nachrichten, Anrufe oder Gespräche </a:t>
            </a:r>
          </a:p>
          <a:p>
            <a:r>
              <a:rPr lang="de-DE" sz="2000" b="1" dirty="0">
                <a:solidFill>
                  <a:schemeClr val="accent5"/>
                </a:solidFill>
              </a:rPr>
              <a:t>Aufschieben</a:t>
            </a:r>
            <a:r>
              <a:rPr lang="de-DE" sz="2000" dirty="0"/>
              <a:t> – Aufgaben immer wieder verschieben </a:t>
            </a:r>
          </a:p>
          <a:p>
            <a:r>
              <a:rPr lang="de-DE" sz="2000" b="1" dirty="0">
                <a:solidFill>
                  <a:schemeClr val="accent5"/>
                </a:solidFill>
              </a:rPr>
              <a:t>Fehlende Planung </a:t>
            </a:r>
            <a:r>
              <a:rPr lang="de-DE" sz="2000" dirty="0"/>
              <a:t>– jeden Tag neu überlegen, was wann gemacht wird </a:t>
            </a:r>
          </a:p>
          <a:p>
            <a:r>
              <a:rPr lang="de-DE" sz="2000" dirty="0"/>
              <a:t>Zu viele Aufgaben </a:t>
            </a:r>
            <a:r>
              <a:rPr lang="de-DE" sz="2000" b="1" dirty="0">
                <a:solidFill>
                  <a:schemeClr val="accent5"/>
                </a:solidFill>
              </a:rPr>
              <a:t>gleichzeitig</a:t>
            </a:r>
            <a:r>
              <a:rPr lang="de-DE" sz="2000" dirty="0"/>
              <a:t> – ständig zwischen Aufgaben wechseln </a:t>
            </a:r>
          </a:p>
          <a:p>
            <a:r>
              <a:rPr lang="de-DE" sz="2000" b="1" dirty="0">
                <a:solidFill>
                  <a:schemeClr val="accent5"/>
                </a:solidFill>
              </a:rPr>
              <a:t>Perfektionismus</a:t>
            </a:r>
            <a:r>
              <a:rPr lang="de-DE" sz="2000" dirty="0"/>
              <a:t> – mehr Zeit als nötig für eine Aufgabe verwenden </a:t>
            </a:r>
          </a:p>
          <a:p>
            <a:r>
              <a:rPr lang="de-DE" sz="2000" b="1" dirty="0">
                <a:solidFill>
                  <a:schemeClr val="accent5"/>
                </a:solidFill>
              </a:rPr>
              <a:t>Unnötige</a:t>
            </a:r>
            <a:r>
              <a:rPr lang="de-DE" sz="2000" dirty="0"/>
              <a:t> Wege – Dinge einzeln erledigen, statt sie zu verbinden </a:t>
            </a:r>
          </a:p>
          <a:p>
            <a:r>
              <a:rPr lang="de-DE" sz="2000" dirty="0"/>
              <a:t>Lange </a:t>
            </a:r>
            <a:r>
              <a:rPr lang="de-DE" sz="2000" b="1" dirty="0">
                <a:solidFill>
                  <a:schemeClr val="accent5"/>
                </a:solidFill>
              </a:rPr>
              <a:t>Entscheidungsprozesse</a:t>
            </a:r>
            <a:r>
              <a:rPr lang="de-DE" sz="2000" dirty="0"/>
              <a:t> – z. B. täglich überlegen, was gekocht werden soll </a:t>
            </a:r>
          </a:p>
          <a:p>
            <a:endParaRPr lang="de-DE" sz="2000" dirty="0"/>
          </a:p>
          <a:p>
            <a:pPr marL="0" indent="0">
              <a:buNone/>
            </a:pPr>
            <a:r>
              <a:rPr lang="de-DE" sz="2000" b="1" dirty="0"/>
              <a:t>? Was sind Ihre typischen Zeitfresser?</a:t>
            </a:r>
          </a:p>
        </p:txBody>
      </p:sp>
      <p:sp>
        <p:nvSpPr>
          <p:cNvPr id="6" name="Textfeld 5">
            <a:extLst>
              <a:ext uri="{FF2B5EF4-FFF2-40B4-BE49-F238E27FC236}">
                <a16:creationId xmlns:a16="http://schemas.microsoft.com/office/drawing/2014/main" id="{6FE43B49-C19E-0784-0273-559C0DBFBB52}"/>
              </a:ext>
            </a:extLst>
          </p:cNvPr>
          <p:cNvSpPr txBox="1"/>
          <p:nvPr/>
        </p:nvSpPr>
        <p:spPr>
          <a:xfrm>
            <a:off x="2915216" y="7288040"/>
            <a:ext cx="184731" cy="369332"/>
          </a:xfrm>
          <a:prstGeom prst="rect">
            <a:avLst/>
          </a:prstGeom>
          <a:noFill/>
        </p:spPr>
        <p:txBody>
          <a:bodyPr wrap="none" rtlCol="0">
            <a:spAutoFit/>
          </a:bodyPr>
          <a:lstStyle/>
          <a:p>
            <a:endParaRPr lang="de-DE" dirty="0"/>
          </a:p>
        </p:txBody>
      </p:sp>
      <p:sp>
        <p:nvSpPr>
          <p:cNvPr id="8" name="Textfeld 7">
            <a:extLst>
              <a:ext uri="{FF2B5EF4-FFF2-40B4-BE49-F238E27FC236}">
                <a16:creationId xmlns:a16="http://schemas.microsoft.com/office/drawing/2014/main" id="{3DBD0A31-4091-0045-3EBC-104BE2FCE703}"/>
              </a:ext>
            </a:extLst>
          </p:cNvPr>
          <p:cNvSpPr txBox="1"/>
          <p:nvPr/>
        </p:nvSpPr>
        <p:spPr>
          <a:xfrm>
            <a:off x="5709719" y="6893495"/>
            <a:ext cx="7134130" cy="923330"/>
          </a:xfrm>
          <a:prstGeom prst="rect">
            <a:avLst/>
          </a:prstGeom>
          <a:noFill/>
        </p:spPr>
        <p:txBody>
          <a:bodyPr wrap="square">
            <a:spAutoFit/>
          </a:bodyPr>
          <a:lstStyle/>
          <a:p>
            <a:r>
              <a:rPr lang="de-DE" dirty="0"/>
              <a:t>https://www.istockphoto.com/de/foto/hand-halten-smartphone-isoliert-auf-wei%C3%9Fem-hintergrund-clipping-path-gm1440355021-480367627</a:t>
            </a:r>
          </a:p>
        </p:txBody>
      </p:sp>
    </p:spTree>
    <p:extLst>
      <p:ext uri="{BB962C8B-B14F-4D97-AF65-F5344CB8AC3E}">
        <p14:creationId xmlns:p14="http://schemas.microsoft.com/office/powerpoint/2010/main" val="1356350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2D311-D880-F4CD-31F9-C4022E983C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73AF39-A247-9FBA-A8C7-A1F407A3083C}"/>
              </a:ext>
            </a:extLst>
          </p:cNvPr>
          <p:cNvSpPr>
            <a:spLocks noGrp="1"/>
          </p:cNvSpPr>
          <p:nvPr>
            <p:ph type="title"/>
          </p:nvPr>
        </p:nvSpPr>
        <p:spPr/>
        <p:txBody>
          <a:bodyPr/>
          <a:lstStyle/>
          <a:p>
            <a:r>
              <a:rPr lang="de-DE" dirty="0"/>
              <a:t>MOVE-Challenge: Meine Gewichtskurve</a:t>
            </a:r>
          </a:p>
        </p:txBody>
      </p:sp>
      <p:sp>
        <p:nvSpPr>
          <p:cNvPr id="3" name="Inhaltsplatzhalter 2">
            <a:extLst>
              <a:ext uri="{FF2B5EF4-FFF2-40B4-BE49-F238E27FC236}">
                <a16:creationId xmlns:a16="http://schemas.microsoft.com/office/drawing/2014/main" id="{64FC6DA8-8B0A-AF88-7187-93E89ABFCD9C}"/>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EA7C172E-DA3C-26F9-CA7C-9F57808C769F}"/>
              </a:ext>
            </a:extLst>
          </p:cNvPr>
          <p:cNvPicPr>
            <a:picLocks noChangeAspect="1"/>
          </p:cNvPicPr>
          <p:nvPr/>
        </p:nvPicPr>
        <p:blipFill>
          <a:blip r:embed="rId2"/>
          <a:srcRect t="19604"/>
          <a:stretch>
            <a:fillRect/>
          </a:stretch>
        </p:blipFill>
        <p:spPr>
          <a:xfrm>
            <a:off x="1551214" y="1887419"/>
            <a:ext cx="8460029" cy="4829066"/>
          </a:xfrm>
          <a:prstGeom prst="rect">
            <a:avLst/>
          </a:prstGeom>
        </p:spPr>
      </p:pic>
      <p:sp>
        <p:nvSpPr>
          <p:cNvPr id="6" name="Textfeld 5">
            <a:extLst>
              <a:ext uri="{FF2B5EF4-FFF2-40B4-BE49-F238E27FC236}">
                <a16:creationId xmlns:a16="http://schemas.microsoft.com/office/drawing/2014/main" id="{C3EED95B-7329-24DF-AC50-6B36C165F86A}"/>
              </a:ext>
            </a:extLst>
          </p:cNvPr>
          <p:cNvSpPr txBox="1"/>
          <p:nvPr/>
        </p:nvSpPr>
        <p:spPr>
          <a:xfrm>
            <a:off x="591459" y="13719"/>
            <a:ext cx="5979522" cy="369332"/>
          </a:xfrm>
          <a:prstGeom prst="rect">
            <a:avLst/>
          </a:prstGeom>
          <a:noFill/>
        </p:spPr>
        <p:txBody>
          <a:bodyPr wrap="none" rtlCol="0">
            <a:spAutoFit/>
          </a:bodyPr>
          <a:lstStyle/>
          <a:p>
            <a:r>
              <a:rPr lang="de-DE" i="1" dirty="0">
                <a:solidFill>
                  <a:srgbClr val="FF0000"/>
                </a:solidFill>
              </a:rPr>
              <a:t>An dieser Stelle bitte nur die Kurve bis Woche 46 zeichnen</a:t>
            </a:r>
          </a:p>
        </p:txBody>
      </p:sp>
    </p:spTree>
    <p:extLst>
      <p:ext uri="{BB962C8B-B14F-4D97-AF65-F5344CB8AC3E}">
        <p14:creationId xmlns:p14="http://schemas.microsoft.com/office/powerpoint/2010/main" val="1359547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1B049-E90D-4BFB-2918-F4106FB652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5D52A6-EAF8-3410-C60D-F1D9B2C51D21}"/>
              </a:ext>
            </a:extLst>
          </p:cNvPr>
          <p:cNvSpPr>
            <a:spLocks noGrp="1"/>
          </p:cNvSpPr>
          <p:nvPr>
            <p:ph type="title"/>
          </p:nvPr>
        </p:nvSpPr>
        <p:spPr/>
        <p:txBody>
          <a:bodyPr/>
          <a:lstStyle/>
          <a:p>
            <a:r>
              <a:rPr lang="de-DE" dirty="0"/>
              <a:t>MOVE-Challenge: Meine Zufriedenheit</a:t>
            </a:r>
          </a:p>
        </p:txBody>
      </p:sp>
      <p:graphicFrame>
        <p:nvGraphicFramePr>
          <p:cNvPr id="9" name="Tabelle 8">
            <a:extLst>
              <a:ext uri="{FF2B5EF4-FFF2-40B4-BE49-F238E27FC236}">
                <a16:creationId xmlns:a16="http://schemas.microsoft.com/office/drawing/2014/main" id="{DB488439-9CE0-ABA8-6CF4-F565575141C7}"/>
              </a:ext>
            </a:extLst>
          </p:cNvPr>
          <p:cNvGraphicFramePr>
            <a:graphicFrameLocks noGrp="1"/>
          </p:cNvGraphicFramePr>
          <p:nvPr/>
        </p:nvGraphicFramePr>
        <p:xfrm>
          <a:off x="972453" y="1902959"/>
          <a:ext cx="10247094" cy="3708400"/>
        </p:xfrm>
        <a:graphic>
          <a:graphicData uri="http://schemas.openxmlformats.org/drawingml/2006/table">
            <a:tbl>
              <a:tblPr firstRow="1" bandRow="1">
                <a:tableStyleId>{5940675A-B579-460E-94D1-54222C63F5DA}</a:tableStyleId>
              </a:tblPr>
              <a:tblGrid>
                <a:gridCol w="394119">
                  <a:extLst>
                    <a:ext uri="{9D8B030D-6E8A-4147-A177-3AD203B41FA5}">
                      <a16:colId xmlns:a16="http://schemas.microsoft.com/office/drawing/2014/main" val="2233812032"/>
                    </a:ext>
                  </a:extLst>
                </a:gridCol>
                <a:gridCol w="394119">
                  <a:extLst>
                    <a:ext uri="{9D8B030D-6E8A-4147-A177-3AD203B41FA5}">
                      <a16:colId xmlns:a16="http://schemas.microsoft.com/office/drawing/2014/main" val="3529999955"/>
                    </a:ext>
                  </a:extLst>
                </a:gridCol>
                <a:gridCol w="394119">
                  <a:extLst>
                    <a:ext uri="{9D8B030D-6E8A-4147-A177-3AD203B41FA5}">
                      <a16:colId xmlns:a16="http://schemas.microsoft.com/office/drawing/2014/main" val="2088661982"/>
                    </a:ext>
                  </a:extLst>
                </a:gridCol>
                <a:gridCol w="394119">
                  <a:extLst>
                    <a:ext uri="{9D8B030D-6E8A-4147-A177-3AD203B41FA5}">
                      <a16:colId xmlns:a16="http://schemas.microsoft.com/office/drawing/2014/main" val="1356711527"/>
                    </a:ext>
                  </a:extLst>
                </a:gridCol>
                <a:gridCol w="394119">
                  <a:extLst>
                    <a:ext uri="{9D8B030D-6E8A-4147-A177-3AD203B41FA5}">
                      <a16:colId xmlns:a16="http://schemas.microsoft.com/office/drawing/2014/main" val="2358358217"/>
                    </a:ext>
                  </a:extLst>
                </a:gridCol>
                <a:gridCol w="394119">
                  <a:extLst>
                    <a:ext uri="{9D8B030D-6E8A-4147-A177-3AD203B41FA5}">
                      <a16:colId xmlns:a16="http://schemas.microsoft.com/office/drawing/2014/main" val="3516678340"/>
                    </a:ext>
                  </a:extLst>
                </a:gridCol>
                <a:gridCol w="394119">
                  <a:extLst>
                    <a:ext uri="{9D8B030D-6E8A-4147-A177-3AD203B41FA5}">
                      <a16:colId xmlns:a16="http://schemas.microsoft.com/office/drawing/2014/main" val="4290971518"/>
                    </a:ext>
                  </a:extLst>
                </a:gridCol>
                <a:gridCol w="394119">
                  <a:extLst>
                    <a:ext uri="{9D8B030D-6E8A-4147-A177-3AD203B41FA5}">
                      <a16:colId xmlns:a16="http://schemas.microsoft.com/office/drawing/2014/main" val="1344825393"/>
                    </a:ext>
                  </a:extLst>
                </a:gridCol>
                <a:gridCol w="394119">
                  <a:extLst>
                    <a:ext uri="{9D8B030D-6E8A-4147-A177-3AD203B41FA5}">
                      <a16:colId xmlns:a16="http://schemas.microsoft.com/office/drawing/2014/main" val="3930909123"/>
                    </a:ext>
                  </a:extLst>
                </a:gridCol>
                <a:gridCol w="394119">
                  <a:extLst>
                    <a:ext uri="{9D8B030D-6E8A-4147-A177-3AD203B41FA5}">
                      <a16:colId xmlns:a16="http://schemas.microsoft.com/office/drawing/2014/main" val="199882858"/>
                    </a:ext>
                  </a:extLst>
                </a:gridCol>
                <a:gridCol w="394119">
                  <a:extLst>
                    <a:ext uri="{9D8B030D-6E8A-4147-A177-3AD203B41FA5}">
                      <a16:colId xmlns:a16="http://schemas.microsoft.com/office/drawing/2014/main" val="1006876811"/>
                    </a:ext>
                  </a:extLst>
                </a:gridCol>
                <a:gridCol w="394119">
                  <a:extLst>
                    <a:ext uri="{9D8B030D-6E8A-4147-A177-3AD203B41FA5}">
                      <a16:colId xmlns:a16="http://schemas.microsoft.com/office/drawing/2014/main" val="4257751211"/>
                    </a:ext>
                  </a:extLst>
                </a:gridCol>
                <a:gridCol w="394119">
                  <a:extLst>
                    <a:ext uri="{9D8B030D-6E8A-4147-A177-3AD203B41FA5}">
                      <a16:colId xmlns:a16="http://schemas.microsoft.com/office/drawing/2014/main" val="382921335"/>
                    </a:ext>
                  </a:extLst>
                </a:gridCol>
                <a:gridCol w="394119">
                  <a:extLst>
                    <a:ext uri="{9D8B030D-6E8A-4147-A177-3AD203B41FA5}">
                      <a16:colId xmlns:a16="http://schemas.microsoft.com/office/drawing/2014/main" val="3417062132"/>
                    </a:ext>
                  </a:extLst>
                </a:gridCol>
                <a:gridCol w="394119">
                  <a:extLst>
                    <a:ext uri="{9D8B030D-6E8A-4147-A177-3AD203B41FA5}">
                      <a16:colId xmlns:a16="http://schemas.microsoft.com/office/drawing/2014/main" val="3645980703"/>
                    </a:ext>
                  </a:extLst>
                </a:gridCol>
                <a:gridCol w="394119">
                  <a:extLst>
                    <a:ext uri="{9D8B030D-6E8A-4147-A177-3AD203B41FA5}">
                      <a16:colId xmlns:a16="http://schemas.microsoft.com/office/drawing/2014/main" val="1068102886"/>
                    </a:ext>
                  </a:extLst>
                </a:gridCol>
                <a:gridCol w="394119">
                  <a:extLst>
                    <a:ext uri="{9D8B030D-6E8A-4147-A177-3AD203B41FA5}">
                      <a16:colId xmlns:a16="http://schemas.microsoft.com/office/drawing/2014/main" val="2975158183"/>
                    </a:ext>
                  </a:extLst>
                </a:gridCol>
                <a:gridCol w="394119">
                  <a:extLst>
                    <a:ext uri="{9D8B030D-6E8A-4147-A177-3AD203B41FA5}">
                      <a16:colId xmlns:a16="http://schemas.microsoft.com/office/drawing/2014/main" val="1188515599"/>
                    </a:ext>
                  </a:extLst>
                </a:gridCol>
                <a:gridCol w="394119">
                  <a:extLst>
                    <a:ext uri="{9D8B030D-6E8A-4147-A177-3AD203B41FA5}">
                      <a16:colId xmlns:a16="http://schemas.microsoft.com/office/drawing/2014/main" val="3363442117"/>
                    </a:ext>
                  </a:extLst>
                </a:gridCol>
                <a:gridCol w="394119">
                  <a:extLst>
                    <a:ext uri="{9D8B030D-6E8A-4147-A177-3AD203B41FA5}">
                      <a16:colId xmlns:a16="http://schemas.microsoft.com/office/drawing/2014/main" val="876424543"/>
                    </a:ext>
                  </a:extLst>
                </a:gridCol>
                <a:gridCol w="394119">
                  <a:extLst>
                    <a:ext uri="{9D8B030D-6E8A-4147-A177-3AD203B41FA5}">
                      <a16:colId xmlns:a16="http://schemas.microsoft.com/office/drawing/2014/main" val="499759990"/>
                    </a:ext>
                  </a:extLst>
                </a:gridCol>
                <a:gridCol w="394119">
                  <a:extLst>
                    <a:ext uri="{9D8B030D-6E8A-4147-A177-3AD203B41FA5}">
                      <a16:colId xmlns:a16="http://schemas.microsoft.com/office/drawing/2014/main" val="3653499916"/>
                    </a:ext>
                  </a:extLst>
                </a:gridCol>
                <a:gridCol w="394119">
                  <a:extLst>
                    <a:ext uri="{9D8B030D-6E8A-4147-A177-3AD203B41FA5}">
                      <a16:colId xmlns:a16="http://schemas.microsoft.com/office/drawing/2014/main" val="3395168006"/>
                    </a:ext>
                  </a:extLst>
                </a:gridCol>
                <a:gridCol w="394119">
                  <a:extLst>
                    <a:ext uri="{9D8B030D-6E8A-4147-A177-3AD203B41FA5}">
                      <a16:colId xmlns:a16="http://schemas.microsoft.com/office/drawing/2014/main" val="1045726218"/>
                    </a:ext>
                  </a:extLst>
                </a:gridCol>
                <a:gridCol w="394119">
                  <a:extLst>
                    <a:ext uri="{9D8B030D-6E8A-4147-A177-3AD203B41FA5}">
                      <a16:colId xmlns:a16="http://schemas.microsoft.com/office/drawing/2014/main" val="3400441659"/>
                    </a:ext>
                  </a:extLst>
                </a:gridCol>
                <a:gridCol w="394119">
                  <a:extLst>
                    <a:ext uri="{9D8B030D-6E8A-4147-A177-3AD203B41FA5}">
                      <a16:colId xmlns:a16="http://schemas.microsoft.com/office/drawing/2014/main" val="1582085592"/>
                    </a:ext>
                  </a:extLst>
                </a:gridCol>
              </a:tblGrid>
              <a:tr h="370840">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790205112"/>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546341806"/>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058313929"/>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77882894"/>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62564283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35811684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16698581"/>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946441454"/>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254696405"/>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67638595"/>
                  </a:ext>
                </a:extLst>
              </a:tr>
            </a:tbl>
          </a:graphicData>
        </a:graphic>
      </p:graphicFrame>
      <p:sp>
        <p:nvSpPr>
          <p:cNvPr id="10" name="Textfeld 9">
            <a:extLst>
              <a:ext uri="{FF2B5EF4-FFF2-40B4-BE49-F238E27FC236}">
                <a16:creationId xmlns:a16="http://schemas.microsoft.com/office/drawing/2014/main" id="{15E8E97F-7BD9-A702-D778-FFEEAE2379A8}"/>
              </a:ext>
            </a:extLst>
          </p:cNvPr>
          <p:cNvSpPr txBox="1"/>
          <p:nvPr/>
        </p:nvSpPr>
        <p:spPr>
          <a:xfrm>
            <a:off x="478972" y="1690688"/>
            <a:ext cx="609600" cy="4154984"/>
          </a:xfrm>
          <a:prstGeom prst="rect">
            <a:avLst/>
          </a:prstGeom>
          <a:noFill/>
        </p:spPr>
        <p:txBody>
          <a:bodyPr wrap="square" rtlCol="0">
            <a:spAutoFit/>
          </a:bodyPr>
          <a:lstStyle/>
          <a:p>
            <a:pPr algn="ctr"/>
            <a:r>
              <a:rPr lang="de-DE" sz="2400" b="1" dirty="0">
                <a:solidFill>
                  <a:schemeClr val="accent5"/>
                </a:solidFill>
              </a:rPr>
              <a:t>10</a:t>
            </a:r>
          </a:p>
          <a:p>
            <a:pPr algn="ctr"/>
            <a:r>
              <a:rPr lang="de-DE" sz="2400" b="1" dirty="0">
                <a:solidFill>
                  <a:schemeClr val="accent5"/>
                </a:solidFill>
              </a:rPr>
              <a:t>9</a:t>
            </a:r>
          </a:p>
          <a:p>
            <a:pPr algn="ctr"/>
            <a:r>
              <a:rPr lang="de-DE" sz="2400" b="1" dirty="0">
                <a:solidFill>
                  <a:schemeClr val="accent5"/>
                </a:solidFill>
              </a:rPr>
              <a:t>8</a:t>
            </a:r>
          </a:p>
          <a:p>
            <a:pPr algn="ctr"/>
            <a:r>
              <a:rPr lang="de-DE" sz="2400" b="1" dirty="0">
                <a:solidFill>
                  <a:schemeClr val="accent5"/>
                </a:solidFill>
              </a:rPr>
              <a:t>7</a:t>
            </a:r>
          </a:p>
          <a:p>
            <a:pPr algn="ctr"/>
            <a:r>
              <a:rPr lang="de-DE" sz="2400" b="1" dirty="0">
                <a:solidFill>
                  <a:schemeClr val="accent5"/>
                </a:solidFill>
              </a:rPr>
              <a:t>6</a:t>
            </a:r>
          </a:p>
          <a:p>
            <a:pPr algn="ctr"/>
            <a:r>
              <a:rPr lang="de-DE" sz="2400" b="1" dirty="0">
                <a:solidFill>
                  <a:schemeClr val="accent5"/>
                </a:solidFill>
              </a:rPr>
              <a:t>5</a:t>
            </a:r>
          </a:p>
          <a:p>
            <a:pPr algn="ctr"/>
            <a:r>
              <a:rPr lang="de-DE" sz="2400" b="1" dirty="0">
                <a:solidFill>
                  <a:schemeClr val="accent5"/>
                </a:solidFill>
              </a:rPr>
              <a:t>4</a:t>
            </a:r>
          </a:p>
          <a:p>
            <a:pPr algn="ctr"/>
            <a:r>
              <a:rPr lang="de-DE" sz="2400" b="1" dirty="0">
                <a:solidFill>
                  <a:schemeClr val="accent5"/>
                </a:solidFill>
              </a:rPr>
              <a:t>3</a:t>
            </a:r>
          </a:p>
          <a:p>
            <a:pPr algn="ctr"/>
            <a:r>
              <a:rPr lang="de-DE" sz="2400" b="1" dirty="0">
                <a:solidFill>
                  <a:schemeClr val="accent5"/>
                </a:solidFill>
              </a:rPr>
              <a:t>2</a:t>
            </a:r>
          </a:p>
          <a:p>
            <a:pPr algn="ctr"/>
            <a:r>
              <a:rPr lang="de-DE" sz="2400" b="1" dirty="0">
                <a:solidFill>
                  <a:schemeClr val="accent5"/>
                </a:solidFill>
              </a:rPr>
              <a:t>1</a:t>
            </a:r>
          </a:p>
          <a:p>
            <a:pPr algn="ctr"/>
            <a:r>
              <a:rPr lang="de-DE" sz="2400" b="1" dirty="0">
                <a:solidFill>
                  <a:schemeClr val="accent5"/>
                </a:solidFill>
              </a:rPr>
              <a:t>0</a:t>
            </a:r>
          </a:p>
        </p:txBody>
      </p:sp>
      <p:sp>
        <p:nvSpPr>
          <p:cNvPr id="12" name="Textfeld 11">
            <a:extLst>
              <a:ext uri="{FF2B5EF4-FFF2-40B4-BE49-F238E27FC236}">
                <a16:creationId xmlns:a16="http://schemas.microsoft.com/office/drawing/2014/main" id="{A48C8177-A6B4-7CCB-A150-33A964BAB010}"/>
              </a:ext>
            </a:extLst>
          </p:cNvPr>
          <p:cNvSpPr txBox="1"/>
          <p:nvPr/>
        </p:nvSpPr>
        <p:spPr>
          <a:xfrm>
            <a:off x="11152415" y="1690688"/>
            <a:ext cx="609600" cy="4154984"/>
          </a:xfrm>
          <a:prstGeom prst="rect">
            <a:avLst/>
          </a:prstGeom>
          <a:noFill/>
        </p:spPr>
        <p:txBody>
          <a:bodyPr wrap="square" rtlCol="0">
            <a:spAutoFit/>
          </a:bodyPr>
          <a:lstStyle/>
          <a:p>
            <a:pPr algn="ctr"/>
            <a:r>
              <a:rPr lang="de-DE" sz="2400" b="1" dirty="0">
                <a:solidFill>
                  <a:schemeClr val="accent4"/>
                </a:solidFill>
              </a:rPr>
              <a:t>10</a:t>
            </a:r>
          </a:p>
          <a:p>
            <a:pPr algn="ctr"/>
            <a:r>
              <a:rPr lang="de-DE" sz="2400" b="1" dirty="0">
                <a:solidFill>
                  <a:schemeClr val="accent4"/>
                </a:solidFill>
              </a:rPr>
              <a:t>9</a:t>
            </a:r>
          </a:p>
          <a:p>
            <a:pPr algn="ctr"/>
            <a:r>
              <a:rPr lang="de-DE" sz="2400" b="1" dirty="0">
                <a:solidFill>
                  <a:schemeClr val="accent4"/>
                </a:solidFill>
              </a:rPr>
              <a:t>8</a:t>
            </a:r>
          </a:p>
          <a:p>
            <a:pPr algn="ctr"/>
            <a:r>
              <a:rPr lang="de-DE" sz="2400" b="1" dirty="0">
                <a:solidFill>
                  <a:schemeClr val="accent4"/>
                </a:solidFill>
              </a:rPr>
              <a:t>7</a:t>
            </a:r>
          </a:p>
          <a:p>
            <a:pPr algn="ctr"/>
            <a:r>
              <a:rPr lang="de-DE" sz="2400" b="1" dirty="0">
                <a:solidFill>
                  <a:schemeClr val="accent4"/>
                </a:solidFill>
              </a:rPr>
              <a:t>6</a:t>
            </a:r>
          </a:p>
          <a:p>
            <a:pPr algn="ctr"/>
            <a:r>
              <a:rPr lang="de-DE" sz="2400" b="1" dirty="0">
                <a:solidFill>
                  <a:schemeClr val="accent4"/>
                </a:solidFill>
              </a:rPr>
              <a:t>5</a:t>
            </a:r>
          </a:p>
          <a:p>
            <a:pPr algn="ctr"/>
            <a:r>
              <a:rPr lang="de-DE" sz="2400" b="1" dirty="0">
                <a:solidFill>
                  <a:schemeClr val="accent4"/>
                </a:solidFill>
              </a:rPr>
              <a:t>4</a:t>
            </a:r>
          </a:p>
          <a:p>
            <a:pPr algn="ctr"/>
            <a:r>
              <a:rPr lang="de-DE" sz="2400" b="1" dirty="0">
                <a:solidFill>
                  <a:schemeClr val="accent4"/>
                </a:solidFill>
              </a:rPr>
              <a:t>3</a:t>
            </a:r>
          </a:p>
          <a:p>
            <a:pPr algn="ctr"/>
            <a:r>
              <a:rPr lang="de-DE" sz="2400" b="1" dirty="0">
                <a:solidFill>
                  <a:schemeClr val="accent4"/>
                </a:solidFill>
              </a:rPr>
              <a:t>2</a:t>
            </a:r>
          </a:p>
          <a:p>
            <a:pPr algn="ctr"/>
            <a:r>
              <a:rPr lang="de-DE" sz="2400" b="1" dirty="0">
                <a:solidFill>
                  <a:schemeClr val="accent4"/>
                </a:solidFill>
              </a:rPr>
              <a:t>1</a:t>
            </a:r>
          </a:p>
          <a:p>
            <a:pPr algn="ctr"/>
            <a:r>
              <a:rPr lang="de-DE" sz="2400" b="1" dirty="0">
                <a:solidFill>
                  <a:schemeClr val="accent4"/>
                </a:solidFill>
              </a:rPr>
              <a:t>0</a:t>
            </a:r>
          </a:p>
        </p:txBody>
      </p:sp>
      <p:sp>
        <p:nvSpPr>
          <p:cNvPr id="13" name="Textfeld 12">
            <a:extLst>
              <a:ext uri="{FF2B5EF4-FFF2-40B4-BE49-F238E27FC236}">
                <a16:creationId xmlns:a16="http://schemas.microsoft.com/office/drawing/2014/main" id="{2AB9D694-99C9-DCFE-C44E-45FA445656EB}"/>
              </a:ext>
            </a:extLst>
          </p:cNvPr>
          <p:cNvSpPr txBox="1"/>
          <p:nvPr/>
        </p:nvSpPr>
        <p:spPr>
          <a:xfrm rot="16200000">
            <a:off x="-1749373" y="3522736"/>
            <a:ext cx="4312334" cy="369332"/>
          </a:xfrm>
          <a:prstGeom prst="rect">
            <a:avLst/>
          </a:prstGeom>
          <a:noFill/>
        </p:spPr>
        <p:txBody>
          <a:bodyPr wrap="none" rtlCol="0">
            <a:spAutoFit/>
          </a:bodyPr>
          <a:lstStyle/>
          <a:p>
            <a:r>
              <a:rPr lang="de-DE" b="1" dirty="0">
                <a:solidFill>
                  <a:schemeClr val="accent5"/>
                </a:solidFill>
              </a:rPr>
              <a:t>Zufriedenheit mit meinem Essverhalten</a:t>
            </a:r>
          </a:p>
        </p:txBody>
      </p:sp>
      <p:sp>
        <p:nvSpPr>
          <p:cNvPr id="15" name="Textfeld 14">
            <a:extLst>
              <a:ext uri="{FF2B5EF4-FFF2-40B4-BE49-F238E27FC236}">
                <a16:creationId xmlns:a16="http://schemas.microsoft.com/office/drawing/2014/main" id="{266E7F3B-B327-E5E4-9A0C-A81CFFF9F0E9}"/>
              </a:ext>
            </a:extLst>
          </p:cNvPr>
          <p:cNvSpPr txBox="1"/>
          <p:nvPr/>
        </p:nvSpPr>
        <p:spPr>
          <a:xfrm rot="5400000">
            <a:off x="9216171" y="3583514"/>
            <a:ext cx="5138073" cy="369332"/>
          </a:xfrm>
          <a:prstGeom prst="rect">
            <a:avLst/>
          </a:prstGeom>
          <a:noFill/>
        </p:spPr>
        <p:txBody>
          <a:bodyPr wrap="none" rtlCol="0">
            <a:spAutoFit/>
          </a:bodyPr>
          <a:lstStyle/>
          <a:p>
            <a:r>
              <a:rPr lang="de-DE" b="1" dirty="0">
                <a:solidFill>
                  <a:schemeClr val="accent4"/>
                </a:solidFill>
              </a:rPr>
              <a:t>Zufriedenheit mit meinem Bewegungsverhalten</a:t>
            </a:r>
          </a:p>
        </p:txBody>
      </p:sp>
      <p:sp>
        <p:nvSpPr>
          <p:cNvPr id="16" name="Textfeld 15">
            <a:extLst>
              <a:ext uri="{FF2B5EF4-FFF2-40B4-BE49-F238E27FC236}">
                <a16:creationId xmlns:a16="http://schemas.microsoft.com/office/drawing/2014/main" id="{658FD958-41A5-6A14-64FF-8D503B2BE9F2}"/>
              </a:ext>
            </a:extLst>
          </p:cNvPr>
          <p:cNvSpPr txBox="1"/>
          <p:nvPr/>
        </p:nvSpPr>
        <p:spPr>
          <a:xfrm>
            <a:off x="838200" y="6012412"/>
            <a:ext cx="881010" cy="369332"/>
          </a:xfrm>
          <a:prstGeom prst="rect">
            <a:avLst/>
          </a:prstGeom>
          <a:noFill/>
        </p:spPr>
        <p:txBody>
          <a:bodyPr wrap="none" rtlCol="0">
            <a:spAutoFit/>
          </a:bodyPr>
          <a:lstStyle/>
          <a:p>
            <a:r>
              <a:rPr lang="de-DE" dirty="0"/>
              <a:t>Woche</a:t>
            </a:r>
          </a:p>
        </p:txBody>
      </p:sp>
      <p:sp>
        <p:nvSpPr>
          <p:cNvPr id="24" name="Textfeld 23">
            <a:extLst>
              <a:ext uri="{FF2B5EF4-FFF2-40B4-BE49-F238E27FC236}">
                <a16:creationId xmlns:a16="http://schemas.microsoft.com/office/drawing/2014/main" id="{048D9537-76A5-FAEF-9221-964E7757CBD8}"/>
              </a:ext>
            </a:extLst>
          </p:cNvPr>
          <p:cNvSpPr txBox="1"/>
          <p:nvPr/>
        </p:nvSpPr>
        <p:spPr>
          <a:xfrm>
            <a:off x="591459" y="13719"/>
            <a:ext cx="5979522" cy="369332"/>
          </a:xfrm>
          <a:prstGeom prst="rect">
            <a:avLst/>
          </a:prstGeom>
          <a:noFill/>
        </p:spPr>
        <p:txBody>
          <a:bodyPr wrap="none" rtlCol="0">
            <a:spAutoFit/>
          </a:bodyPr>
          <a:lstStyle/>
          <a:p>
            <a:r>
              <a:rPr lang="de-DE" i="1" dirty="0">
                <a:solidFill>
                  <a:srgbClr val="FF0000"/>
                </a:solidFill>
              </a:rPr>
              <a:t>An dieser Stelle bitte nur die Kurve bis Woche 46 zeichnen</a:t>
            </a:r>
          </a:p>
        </p:txBody>
      </p:sp>
      <p:sp>
        <p:nvSpPr>
          <p:cNvPr id="26" name="Textfeld 25">
            <a:extLst>
              <a:ext uri="{FF2B5EF4-FFF2-40B4-BE49-F238E27FC236}">
                <a16:creationId xmlns:a16="http://schemas.microsoft.com/office/drawing/2014/main" id="{78D5FBFB-84E0-176F-957A-D28361CF8E1B}"/>
              </a:ext>
            </a:extLst>
          </p:cNvPr>
          <p:cNvSpPr txBox="1"/>
          <p:nvPr/>
        </p:nvSpPr>
        <p:spPr>
          <a:xfrm>
            <a:off x="8584153" y="-5019"/>
            <a:ext cx="3607847" cy="923330"/>
          </a:xfrm>
          <a:prstGeom prst="rect">
            <a:avLst/>
          </a:prstGeom>
          <a:noFill/>
        </p:spPr>
        <p:txBody>
          <a:bodyPr wrap="none" rtlCol="0">
            <a:spAutoFit/>
          </a:bodyPr>
          <a:lstStyle/>
          <a:p>
            <a:r>
              <a:rPr lang="de-DE" i="1" dirty="0">
                <a:solidFill>
                  <a:srgbClr val="FF0000"/>
                </a:solidFill>
              </a:rPr>
              <a:t>Dieses Arbeitsblatt 2-mal erstellen</a:t>
            </a:r>
          </a:p>
          <a:p>
            <a:pPr marL="342900" indent="-342900">
              <a:buAutoNum type="arabicParenR"/>
            </a:pPr>
            <a:r>
              <a:rPr lang="de-DE" i="1" dirty="0">
                <a:solidFill>
                  <a:srgbClr val="FF0000"/>
                </a:solidFill>
              </a:rPr>
              <a:t>0-26. Woche</a:t>
            </a:r>
          </a:p>
          <a:p>
            <a:pPr marL="342900" indent="-342900">
              <a:buAutoNum type="arabicParenR"/>
            </a:pPr>
            <a:r>
              <a:rPr lang="de-DE" i="1" dirty="0">
                <a:solidFill>
                  <a:srgbClr val="FF0000"/>
                </a:solidFill>
              </a:rPr>
              <a:t>27-52. Woche</a:t>
            </a:r>
          </a:p>
        </p:txBody>
      </p:sp>
      <p:pic>
        <p:nvPicPr>
          <p:cNvPr id="5" name="Grafik 4">
            <a:extLst>
              <a:ext uri="{FF2B5EF4-FFF2-40B4-BE49-F238E27FC236}">
                <a16:creationId xmlns:a16="http://schemas.microsoft.com/office/drawing/2014/main" id="{2C5CD8CF-EFB0-6767-681D-212C717ACA35}"/>
              </a:ext>
            </a:extLst>
          </p:cNvPr>
          <p:cNvPicPr>
            <a:picLocks noChangeAspect="1"/>
          </p:cNvPicPr>
          <p:nvPr/>
        </p:nvPicPr>
        <p:blipFill>
          <a:blip r:embed="rId2"/>
          <a:stretch>
            <a:fillRect/>
          </a:stretch>
        </p:blipFill>
        <p:spPr>
          <a:xfrm>
            <a:off x="698569" y="5509772"/>
            <a:ext cx="10843850" cy="671799"/>
          </a:xfrm>
          <a:prstGeom prst="rect">
            <a:avLst/>
          </a:prstGeom>
        </p:spPr>
      </p:pic>
      <p:sp>
        <p:nvSpPr>
          <p:cNvPr id="7" name="Freihandform: Form 6">
            <a:extLst>
              <a:ext uri="{FF2B5EF4-FFF2-40B4-BE49-F238E27FC236}">
                <a16:creationId xmlns:a16="http://schemas.microsoft.com/office/drawing/2014/main" id="{FDD80B74-B1B2-037D-8B84-48ACB5359660}"/>
              </a:ext>
            </a:extLst>
          </p:cNvPr>
          <p:cNvSpPr/>
          <p:nvPr/>
        </p:nvSpPr>
        <p:spPr>
          <a:xfrm>
            <a:off x="968829" y="1850571"/>
            <a:ext cx="10276114" cy="1545772"/>
          </a:xfrm>
          <a:custGeom>
            <a:avLst/>
            <a:gdLst>
              <a:gd name="csX0" fmla="*/ 0 w 10276114"/>
              <a:gd name="csY0" fmla="*/ 440872 h 1545772"/>
              <a:gd name="csX1" fmla="*/ 81642 w 10276114"/>
              <a:gd name="csY1" fmla="*/ 337458 h 1545772"/>
              <a:gd name="csX2" fmla="*/ 125185 w 10276114"/>
              <a:gd name="csY2" fmla="*/ 293915 h 1545772"/>
              <a:gd name="csX3" fmla="*/ 163285 w 10276114"/>
              <a:gd name="csY3" fmla="*/ 239486 h 1545772"/>
              <a:gd name="csX4" fmla="*/ 217714 w 10276114"/>
              <a:gd name="csY4" fmla="*/ 174172 h 1545772"/>
              <a:gd name="csX5" fmla="*/ 239485 w 10276114"/>
              <a:gd name="csY5" fmla="*/ 141515 h 1545772"/>
              <a:gd name="csX6" fmla="*/ 255814 w 10276114"/>
              <a:gd name="csY6" fmla="*/ 114300 h 1545772"/>
              <a:gd name="csX7" fmla="*/ 283028 w 10276114"/>
              <a:gd name="csY7" fmla="*/ 97972 h 1545772"/>
              <a:gd name="csX8" fmla="*/ 304800 w 10276114"/>
              <a:gd name="csY8" fmla="*/ 70758 h 1545772"/>
              <a:gd name="csX9" fmla="*/ 342900 w 10276114"/>
              <a:gd name="csY9" fmla="*/ 43543 h 1545772"/>
              <a:gd name="csX10" fmla="*/ 359228 w 10276114"/>
              <a:gd name="csY10" fmla="*/ 38100 h 1545772"/>
              <a:gd name="csX11" fmla="*/ 462642 w 10276114"/>
              <a:gd name="csY11" fmla="*/ 48986 h 1545772"/>
              <a:gd name="csX12" fmla="*/ 500742 w 10276114"/>
              <a:gd name="csY12" fmla="*/ 54429 h 1545772"/>
              <a:gd name="csX13" fmla="*/ 533400 w 10276114"/>
              <a:gd name="csY13" fmla="*/ 59872 h 1545772"/>
              <a:gd name="csX14" fmla="*/ 696685 w 10276114"/>
              <a:gd name="csY14" fmla="*/ 65315 h 1545772"/>
              <a:gd name="csX15" fmla="*/ 762000 w 10276114"/>
              <a:gd name="csY15" fmla="*/ 76200 h 1545772"/>
              <a:gd name="csX16" fmla="*/ 783771 w 10276114"/>
              <a:gd name="csY16" fmla="*/ 87086 h 1545772"/>
              <a:gd name="csX17" fmla="*/ 816428 w 10276114"/>
              <a:gd name="csY17" fmla="*/ 174172 h 1545772"/>
              <a:gd name="csX18" fmla="*/ 838200 w 10276114"/>
              <a:gd name="csY18" fmla="*/ 206829 h 1545772"/>
              <a:gd name="csX19" fmla="*/ 870857 w 10276114"/>
              <a:gd name="csY19" fmla="*/ 359229 h 1545772"/>
              <a:gd name="csX20" fmla="*/ 887185 w 10276114"/>
              <a:gd name="csY20" fmla="*/ 440872 h 1545772"/>
              <a:gd name="csX21" fmla="*/ 914400 w 10276114"/>
              <a:gd name="csY21" fmla="*/ 620486 h 1545772"/>
              <a:gd name="csX22" fmla="*/ 936171 w 10276114"/>
              <a:gd name="csY22" fmla="*/ 729343 h 1545772"/>
              <a:gd name="csX23" fmla="*/ 947057 w 10276114"/>
              <a:gd name="csY23" fmla="*/ 800100 h 1545772"/>
              <a:gd name="csX24" fmla="*/ 968828 w 10276114"/>
              <a:gd name="csY24" fmla="*/ 876300 h 1545772"/>
              <a:gd name="csX25" fmla="*/ 1006928 w 10276114"/>
              <a:gd name="csY25" fmla="*/ 1066800 h 1545772"/>
              <a:gd name="csX26" fmla="*/ 1017814 w 10276114"/>
              <a:gd name="csY26" fmla="*/ 1148443 h 1545772"/>
              <a:gd name="csX27" fmla="*/ 1072242 w 10276114"/>
              <a:gd name="csY27" fmla="*/ 1328058 h 1545772"/>
              <a:gd name="csX28" fmla="*/ 1094014 w 10276114"/>
              <a:gd name="csY28" fmla="*/ 1371600 h 1545772"/>
              <a:gd name="csX29" fmla="*/ 1132114 w 10276114"/>
              <a:gd name="csY29" fmla="*/ 1442358 h 1545772"/>
              <a:gd name="csX30" fmla="*/ 1143000 w 10276114"/>
              <a:gd name="csY30" fmla="*/ 1469572 h 1545772"/>
              <a:gd name="csX31" fmla="*/ 1164771 w 10276114"/>
              <a:gd name="csY31" fmla="*/ 1502229 h 1545772"/>
              <a:gd name="csX32" fmla="*/ 1170214 w 10276114"/>
              <a:gd name="csY32" fmla="*/ 1524000 h 1545772"/>
              <a:gd name="csX33" fmla="*/ 1191985 w 10276114"/>
              <a:gd name="csY33" fmla="*/ 1529443 h 1545772"/>
              <a:gd name="csX34" fmla="*/ 1257300 w 10276114"/>
              <a:gd name="csY34" fmla="*/ 1540329 h 1545772"/>
              <a:gd name="csX35" fmla="*/ 1562100 w 10276114"/>
              <a:gd name="csY35" fmla="*/ 1545772 h 1545772"/>
              <a:gd name="csX36" fmla="*/ 1665514 w 10276114"/>
              <a:gd name="csY36" fmla="*/ 1453243 h 1545772"/>
              <a:gd name="csX37" fmla="*/ 1736271 w 10276114"/>
              <a:gd name="csY37" fmla="*/ 1382486 h 1545772"/>
              <a:gd name="csX38" fmla="*/ 1915885 w 10276114"/>
              <a:gd name="csY38" fmla="*/ 1240972 h 1545772"/>
              <a:gd name="csX39" fmla="*/ 1964871 w 10276114"/>
              <a:gd name="csY39" fmla="*/ 1191986 h 1545772"/>
              <a:gd name="csX40" fmla="*/ 2090057 w 10276114"/>
              <a:gd name="csY40" fmla="*/ 952500 h 1545772"/>
              <a:gd name="csX41" fmla="*/ 2198914 w 10276114"/>
              <a:gd name="csY41" fmla="*/ 734786 h 1545772"/>
              <a:gd name="csX42" fmla="*/ 2329542 w 10276114"/>
              <a:gd name="csY42" fmla="*/ 489858 h 1545772"/>
              <a:gd name="csX43" fmla="*/ 2345871 w 10276114"/>
              <a:gd name="csY43" fmla="*/ 451758 h 1545772"/>
              <a:gd name="csX44" fmla="*/ 2378528 w 10276114"/>
              <a:gd name="csY44" fmla="*/ 402772 h 1545772"/>
              <a:gd name="csX45" fmla="*/ 2449285 w 10276114"/>
              <a:gd name="csY45" fmla="*/ 538843 h 1545772"/>
              <a:gd name="csX46" fmla="*/ 2569028 w 10276114"/>
              <a:gd name="csY46" fmla="*/ 772886 h 1545772"/>
              <a:gd name="csX47" fmla="*/ 2601685 w 10276114"/>
              <a:gd name="csY47" fmla="*/ 838200 h 1545772"/>
              <a:gd name="csX48" fmla="*/ 2639785 w 10276114"/>
              <a:gd name="csY48" fmla="*/ 914400 h 1545772"/>
              <a:gd name="csX49" fmla="*/ 2650671 w 10276114"/>
              <a:gd name="csY49" fmla="*/ 947058 h 1545772"/>
              <a:gd name="csX50" fmla="*/ 2661557 w 10276114"/>
              <a:gd name="csY50" fmla="*/ 963386 h 1545772"/>
              <a:gd name="csX51" fmla="*/ 2683328 w 10276114"/>
              <a:gd name="csY51" fmla="*/ 1006929 h 1545772"/>
              <a:gd name="csX52" fmla="*/ 2699657 w 10276114"/>
              <a:gd name="csY52" fmla="*/ 1039586 h 1545772"/>
              <a:gd name="csX53" fmla="*/ 2721428 w 10276114"/>
              <a:gd name="csY53" fmla="*/ 1061358 h 1545772"/>
              <a:gd name="csX54" fmla="*/ 2737757 w 10276114"/>
              <a:gd name="csY54" fmla="*/ 1099458 h 1545772"/>
              <a:gd name="csX55" fmla="*/ 2743200 w 10276114"/>
              <a:gd name="csY55" fmla="*/ 1121229 h 1545772"/>
              <a:gd name="csX56" fmla="*/ 2759528 w 10276114"/>
              <a:gd name="csY56" fmla="*/ 1132115 h 1545772"/>
              <a:gd name="csX57" fmla="*/ 2781300 w 10276114"/>
              <a:gd name="csY57" fmla="*/ 1164772 h 1545772"/>
              <a:gd name="csX58" fmla="*/ 2922814 w 10276114"/>
              <a:gd name="csY58" fmla="*/ 1034143 h 1545772"/>
              <a:gd name="csX59" fmla="*/ 2982685 w 10276114"/>
              <a:gd name="csY59" fmla="*/ 974272 h 1545772"/>
              <a:gd name="csX60" fmla="*/ 3118757 w 10276114"/>
              <a:gd name="csY60" fmla="*/ 870858 h 1545772"/>
              <a:gd name="csX61" fmla="*/ 3129642 w 10276114"/>
              <a:gd name="csY61" fmla="*/ 854529 h 1545772"/>
              <a:gd name="csX62" fmla="*/ 3260271 w 10276114"/>
              <a:gd name="csY62" fmla="*/ 604158 h 1545772"/>
              <a:gd name="csX63" fmla="*/ 3390900 w 10276114"/>
              <a:gd name="csY63" fmla="*/ 299358 h 1545772"/>
              <a:gd name="csX64" fmla="*/ 3434442 w 10276114"/>
              <a:gd name="csY64" fmla="*/ 206829 h 1545772"/>
              <a:gd name="csX65" fmla="*/ 3467100 w 10276114"/>
              <a:gd name="csY65" fmla="*/ 136072 h 1545772"/>
              <a:gd name="csX66" fmla="*/ 3521528 w 10276114"/>
              <a:gd name="csY66" fmla="*/ 38100 h 1545772"/>
              <a:gd name="csX67" fmla="*/ 3526971 w 10276114"/>
              <a:gd name="csY67" fmla="*/ 21772 h 1545772"/>
              <a:gd name="csX68" fmla="*/ 3663042 w 10276114"/>
              <a:gd name="csY68" fmla="*/ 119743 h 1545772"/>
              <a:gd name="csX69" fmla="*/ 3810000 w 10276114"/>
              <a:gd name="csY69" fmla="*/ 234043 h 1545772"/>
              <a:gd name="csX70" fmla="*/ 3869871 w 10276114"/>
              <a:gd name="csY70" fmla="*/ 299358 h 1545772"/>
              <a:gd name="csX71" fmla="*/ 3880757 w 10276114"/>
              <a:gd name="csY71" fmla="*/ 315686 h 1545772"/>
              <a:gd name="csX72" fmla="*/ 3918857 w 10276114"/>
              <a:gd name="csY72" fmla="*/ 359229 h 1545772"/>
              <a:gd name="csX73" fmla="*/ 3940628 w 10276114"/>
              <a:gd name="csY73" fmla="*/ 386443 h 1545772"/>
              <a:gd name="csX74" fmla="*/ 3951514 w 10276114"/>
              <a:gd name="csY74" fmla="*/ 402772 h 1545772"/>
              <a:gd name="csX75" fmla="*/ 4147457 w 10276114"/>
              <a:gd name="csY75" fmla="*/ 566058 h 1545772"/>
              <a:gd name="csX76" fmla="*/ 4191000 w 10276114"/>
              <a:gd name="csY76" fmla="*/ 609600 h 1545772"/>
              <a:gd name="csX77" fmla="*/ 4229100 w 10276114"/>
              <a:gd name="csY77" fmla="*/ 636815 h 1545772"/>
              <a:gd name="csX78" fmla="*/ 4267200 w 10276114"/>
              <a:gd name="csY78" fmla="*/ 691243 h 1545772"/>
              <a:gd name="csX79" fmla="*/ 4299857 w 10276114"/>
              <a:gd name="csY79" fmla="*/ 713015 h 1545772"/>
              <a:gd name="csX80" fmla="*/ 4337957 w 10276114"/>
              <a:gd name="csY80" fmla="*/ 745672 h 1545772"/>
              <a:gd name="csX81" fmla="*/ 4724400 w 10276114"/>
              <a:gd name="csY81" fmla="*/ 751115 h 1545772"/>
              <a:gd name="csX82" fmla="*/ 4925785 w 10276114"/>
              <a:gd name="csY82" fmla="*/ 560615 h 1545772"/>
              <a:gd name="csX83" fmla="*/ 5034642 w 10276114"/>
              <a:gd name="csY83" fmla="*/ 484415 h 1545772"/>
              <a:gd name="csX84" fmla="*/ 5099957 w 10276114"/>
              <a:gd name="csY84" fmla="*/ 435429 h 1545772"/>
              <a:gd name="csX85" fmla="*/ 5143500 w 10276114"/>
              <a:gd name="csY85" fmla="*/ 402772 h 1545772"/>
              <a:gd name="csX86" fmla="*/ 5197928 w 10276114"/>
              <a:gd name="csY86" fmla="*/ 326572 h 1545772"/>
              <a:gd name="csX87" fmla="*/ 5252357 w 10276114"/>
              <a:gd name="csY87" fmla="*/ 272143 h 1545772"/>
              <a:gd name="csX88" fmla="*/ 5355771 w 10276114"/>
              <a:gd name="csY88" fmla="*/ 185058 h 1545772"/>
              <a:gd name="csX89" fmla="*/ 5437414 w 10276114"/>
              <a:gd name="csY89" fmla="*/ 103415 h 1545772"/>
              <a:gd name="csX90" fmla="*/ 5453742 w 10276114"/>
              <a:gd name="csY90" fmla="*/ 87086 h 1545772"/>
              <a:gd name="csX91" fmla="*/ 5475514 w 10276114"/>
              <a:gd name="csY91" fmla="*/ 76200 h 1545772"/>
              <a:gd name="csX92" fmla="*/ 5513614 w 10276114"/>
              <a:gd name="csY92" fmla="*/ 152400 h 1545772"/>
              <a:gd name="csX93" fmla="*/ 5617028 w 10276114"/>
              <a:gd name="csY93" fmla="*/ 321129 h 1545772"/>
              <a:gd name="csX94" fmla="*/ 5736771 w 10276114"/>
              <a:gd name="csY94" fmla="*/ 582386 h 1545772"/>
              <a:gd name="csX95" fmla="*/ 5812971 w 10276114"/>
              <a:gd name="csY95" fmla="*/ 772886 h 1545772"/>
              <a:gd name="csX96" fmla="*/ 5867400 w 10276114"/>
              <a:gd name="csY96" fmla="*/ 903515 h 1545772"/>
              <a:gd name="csX97" fmla="*/ 5910942 w 10276114"/>
              <a:gd name="csY97" fmla="*/ 1001486 h 1545772"/>
              <a:gd name="csX98" fmla="*/ 5932714 w 10276114"/>
              <a:gd name="csY98" fmla="*/ 1050472 h 1545772"/>
              <a:gd name="csX99" fmla="*/ 6161314 w 10276114"/>
              <a:gd name="csY99" fmla="*/ 892629 h 1545772"/>
              <a:gd name="csX100" fmla="*/ 6204857 w 10276114"/>
              <a:gd name="csY100" fmla="*/ 859972 h 1545772"/>
              <a:gd name="csX101" fmla="*/ 6275614 w 10276114"/>
              <a:gd name="csY101" fmla="*/ 789215 h 1545772"/>
              <a:gd name="csX102" fmla="*/ 6291942 w 10276114"/>
              <a:gd name="csY102" fmla="*/ 772886 h 1545772"/>
              <a:gd name="csX103" fmla="*/ 6765471 w 10276114"/>
              <a:gd name="csY103" fmla="*/ 745672 h 1545772"/>
              <a:gd name="csX104" fmla="*/ 6868885 w 10276114"/>
              <a:gd name="csY104" fmla="*/ 609600 h 1545772"/>
              <a:gd name="csX105" fmla="*/ 6923314 w 10276114"/>
              <a:gd name="csY105" fmla="*/ 527958 h 1545772"/>
              <a:gd name="csX106" fmla="*/ 6988628 w 10276114"/>
              <a:gd name="csY106" fmla="*/ 462643 h 1545772"/>
              <a:gd name="csX107" fmla="*/ 7048500 w 10276114"/>
              <a:gd name="csY107" fmla="*/ 375558 h 1545772"/>
              <a:gd name="csX108" fmla="*/ 7081157 w 10276114"/>
              <a:gd name="csY108" fmla="*/ 353786 h 1545772"/>
              <a:gd name="csX109" fmla="*/ 7113814 w 10276114"/>
              <a:gd name="csY109" fmla="*/ 326572 h 1545772"/>
              <a:gd name="csX110" fmla="*/ 7233557 w 10276114"/>
              <a:gd name="csY110" fmla="*/ 174172 h 1545772"/>
              <a:gd name="csX111" fmla="*/ 7342414 w 10276114"/>
              <a:gd name="csY111" fmla="*/ 76200 h 1545772"/>
              <a:gd name="csX112" fmla="*/ 7375071 w 10276114"/>
              <a:gd name="csY112" fmla="*/ 38100 h 1545772"/>
              <a:gd name="csX113" fmla="*/ 7391400 w 10276114"/>
              <a:gd name="csY113" fmla="*/ 27215 h 1545772"/>
              <a:gd name="csX114" fmla="*/ 7434942 w 10276114"/>
              <a:gd name="csY114" fmla="*/ 0 h 1545772"/>
              <a:gd name="csX115" fmla="*/ 7658100 w 10276114"/>
              <a:gd name="csY115" fmla="*/ 195943 h 1545772"/>
              <a:gd name="csX116" fmla="*/ 7701642 w 10276114"/>
              <a:gd name="csY116" fmla="*/ 234043 h 1545772"/>
              <a:gd name="csX117" fmla="*/ 7756071 w 10276114"/>
              <a:gd name="csY117" fmla="*/ 283029 h 1545772"/>
              <a:gd name="csX118" fmla="*/ 7788728 w 10276114"/>
              <a:gd name="csY118" fmla="*/ 337458 h 1545772"/>
              <a:gd name="csX119" fmla="*/ 7815942 w 10276114"/>
              <a:gd name="csY119" fmla="*/ 375558 h 1545772"/>
              <a:gd name="csX120" fmla="*/ 7826828 w 10276114"/>
              <a:gd name="csY120" fmla="*/ 397329 h 1545772"/>
              <a:gd name="csX121" fmla="*/ 7875814 w 10276114"/>
              <a:gd name="csY121" fmla="*/ 424543 h 1545772"/>
              <a:gd name="csX122" fmla="*/ 8343900 w 10276114"/>
              <a:gd name="csY122" fmla="*/ 413658 h 1545772"/>
              <a:gd name="csX123" fmla="*/ 8528957 w 10276114"/>
              <a:gd name="csY123" fmla="*/ 397329 h 1545772"/>
              <a:gd name="csX124" fmla="*/ 8926285 w 10276114"/>
              <a:gd name="csY124" fmla="*/ 408215 h 1545772"/>
              <a:gd name="csX125" fmla="*/ 8958942 w 10276114"/>
              <a:gd name="csY125" fmla="*/ 413658 h 1545772"/>
              <a:gd name="csX126" fmla="*/ 9002485 w 10276114"/>
              <a:gd name="csY126" fmla="*/ 419100 h 1545772"/>
              <a:gd name="csX127" fmla="*/ 9018814 w 10276114"/>
              <a:gd name="csY127" fmla="*/ 424543 h 1545772"/>
              <a:gd name="csX128" fmla="*/ 9040585 w 10276114"/>
              <a:gd name="csY128" fmla="*/ 435429 h 1545772"/>
              <a:gd name="csX129" fmla="*/ 9138557 w 10276114"/>
              <a:gd name="csY129" fmla="*/ 342900 h 1545772"/>
              <a:gd name="csX130" fmla="*/ 9187542 w 10276114"/>
              <a:gd name="csY130" fmla="*/ 288472 h 1545772"/>
              <a:gd name="csX131" fmla="*/ 9241971 w 10276114"/>
              <a:gd name="csY131" fmla="*/ 234043 h 1545772"/>
              <a:gd name="csX132" fmla="*/ 9274628 w 10276114"/>
              <a:gd name="csY132" fmla="*/ 179615 h 1545772"/>
              <a:gd name="csX133" fmla="*/ 9323614 w 10276114"/>
              <a:gd name="csY133" fmla="*/ 130629 h 1545772"/>
              <a:gd name="csX134" fmla="*/ 9339942 w 10276114"/>
              <a:gd name="csY134" fmla="*/ 119743 h 1545772"/>
              <a:gd name="csX135" fmla="*/ 9361714 w 10276114"/>
              <a:gd name="csY135" fmla="*/ 92529 h 1545772"/>
              <a:gd name="csX136" fmla="*/ 9378042 w 10276114"/>
              <a:gd name="csY136" fmla="*/ 81643 h 1545772"/>
              <a:gd name="csX137" fmla="*/ 9416142 w 10276114"/>
              <a:gd name="csY137" fmla="*/ 54429 h 1545772"/>
              <a:gd name="csX138" fmla="*/ 9432471 w 10276114"/>
              <a:gd name="csY138" fmla="*/ 48986 h 1545772"/>
              <a:gd name="csX139" fmla="*/ 9459685 w 10276114"/>
              <a:gd name="csY139" fmla="*/ 65315 h 1545772"/>
              <a:gd name="csX140" fmla="*/ 9535885 w 10276114"/>
              <a:gd name="csY140" fmla="*/ 130629 h 1545772"/>
              <a:gd name="csX141" fmla="*/ 9557657 w 10276114"/>
              <a:gd name="csY141" fmla="*/ 168729 h 1545772"/>
              <a:gd name="csX142" fmla="*/ 9590314 w 10276114"/>
              <a:gd name="csY142" fmla="*/ 201386 h 1545772"/>
              <a:gd name="csX143" fmla="*/ 9622971 w 10276114"/>
              <a:gd name="csY143" fmla="*/ 239486 h 1545772"/>
              <a:gd name="csX144" fmla="*/ 9720942 w 10276114"/>
              <a:gd name="csY144" fmla="*/ 332015 h 1545772"/>
              <a:gd name="csX145" fmla="*/ 9759042 w 10276114"/>
              <a:gd name="csY145" fmla="*/ 386443 h 1545772"/>
              <a:gd name="csX146" fmla="*/ 9802585 w 10276114"/>
              <a:gd name="csY146" fmla="*/ 424543 h 1545772"/>
              <a:gd name="csX147" fmla="*/ 9818914 w 10276114"/>
              <a:gd name="csY147" fmla="*/ 429986 h 1545772"/>
              <a:gd name="csX148" fmla="*/ 9993085 w 10276114"/>
              <a:gd name="csY148" fmla="*/ 272143 h 1545772"/>
              <a:gd name="csX149" fmla="*/ 10063842 w 10276114"/>
              <a:gd name="csY149" fmla="*/ 223158 h 1545772"/>
              <a:gd name="csX150" fmla="*/ 10189028 w 10276114"/>
              <a:gd name="csY150" fmla="*/ 125186 h 1545772"/>
              <a:gd name="csX151" fmla="*/ 10259785 w 10276114"/>
              <a:gd name="csY151" fmla="*/ 70758 h 1545772"/>
              <a:gd name="csX152" fmla="*/ 10276114 w 10276114"/>
              <a:gd name="csY152" fmla="*/ 54429 h 1545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0276114" h="1545772">
                <a:moveTo>
                  <a:pt x="0" y="440872"/>
                </a:moveTo>
                <a:cubicBezTo>
                  <a:pt x="30854" y="389448"/>
                  <a:pt x="17937" y="407534"/>
                  <a:pt x="81642" y="337458"/>
                </a:cubicBezTo>
                <a:cubicBezTo>
                  <a:pt x="95450" y="322270"/>
                  <a:pt x="112044" y="309684"/>
                  <a:pt x="125185" y="293915"/>
                </a:cubicBezTo>
                <a:cubicBezTo>
                  <a:pt x="139363" y="276902"/>
                  <a:pt x="149744" y="257010"/>
                  <a:pt x="163285" y="239486"/>
                </a:cubicBezTo>
                <a:cubicBezTo>
                  <a:pt x="180614" y="217061"/>
                  <a:pt x="201994" y="197752"/>
                  <a:pt x="217714" y="174172"/>
                </a:cubicBezTo>
                <a:cubicBezTo>
                  <a:pt x="224971" y="163286"/>
                  <a:pt x="232461" y="152553"/>
                  <a:pt x="239485" y="141515"/>
                </a:cubicBezTo>
                <a:cubicBezTo>
                  <a:pt x="245165" y="132590"/>
                  <a:pt x="248333" y="121781"/>
                  <a:pt x="255814" y="114300"/>
                </a:cubicBezTo>
                <a:cubicBezTo>
                  <a:pt x="263294" y="106820"/>
                  <a:pt x="273957" y="103415"/>
                  <a:pt x="283028" y="97972"/>
                </a:cubicBezTo>
                <a:cubicBezTo>
                  <a:pt x="290285" y="88901"/>
                  <a:pt x="296585" y="78973"/>
                  <a:pt x="304800" y="70758"/>
                </a:cubicBezTo>
                <a:cubicBezTo>
                  <a:pt x="307267" y="68291"/>
                  <a:pt x="336717" y="46634"/>
                  <a:pt x="342900" y="43543"/>
                </a:cubicBezTo>
                <a:cubicBezTo>
                  <a:pt x="348031" y="40977"/>
                  <a:pt x="353785" y="39914"/>
                  <a:pt x="359228" y="38100"/>
                </a:cubicBezTo>
                <a:lnTo>
                  <a:pt x="462642" y="48986"/>
                </a:lnTo>
                <a:cubicBezTo>
                  <a:pt x="475372" y="50577"/>
                  <a:pt x="488062" y="52478"/>
                  <a:pt x="500742" y="54429"/>
                </a:cubicBezTo>
                <a:cubicBezTo>
                  <a:pt x="511650" y="56107"/>
                  <a:pt x="522381" y="59260"/>
                  <a:pt x="533400" y="59872"/>
                </a:cubicBezTo>
                <a:cubicBezTo>
                  <a:pt x="587775" y="62893"/>
                  <a:pt x="642257" y="63501"/>
                  <a:pt x="696685" y="65315"/>
                </a:cubicBezTo>
                <a:cubicBezTo>
                  <a:pt x="718457" y="68943"/>
                  <a:pt x="740587" y="70847"/>
                  <a:pt x="762000" y="76200"/>
                </a:cubicBezTo>
                <a:cubicBezTo>
                  <a:pt x="769871" y="78168"/>
                  <a:pt x="778703" y="80750"/>
                  <a:pt x="783771" y="87086"/>
                </a:cubicBezTo>
                <a:cubicBezTo>
                  <a:pt x="817261" y="128950"/>
                  <a:pt x="796970" y="128772"/>
                  <a:pt x="816428" y="174172"/>
                </a:cubicBezTo>
                <a:cubicBezTo>
                  <a:pt x="821582" y="186197"/>
                  <a:pt x="830943" y="195943"/>
                  <a:pt x="838200" y="206829"/>
                </a:cubicBezTo>
                <a:cubicBezTo>
                  <a:pt x="865399" y="306562"/>
                  <a:pt x="846950" y="231724"/>
                  <a:pt x="870857" y="359229"/>
                </a:cubicBezTo>
                <a:cubicBezTo>
                  <a:pt x="875972" y="386507"/>
                  <a:pt x="882622" y="413496"/>
                  <a:pt x="887185" y="440872"/>
                </a:cubicBezTo>
                <a:cubicBezTo>
                  <a:pt x="897140" y="500603"/>
                  <a:pt x="902524" y="561107"/>
                  <a:pt x="914400" y="620486"/>
                </a:cubicBezTo>
                <a:cubicBezTo>
                  <a:pt x="921657" y="656772"/>
                  <a:pt x="929551" y="692936"/>
                  <a:pt x="936171" y="729343"/>
                </a:cubicBezTo>
                <a:cubicBezTo>
                  <a:pt x="940440" y="752821"/>
                  <a:pt x="941880" y="776805"/>
                  <a:pt x="947057" y="800100"/>
                </a:cubicBezTo>
                <a:cubicBezTo>
                  <a:pt x="952787" y="825887"/>
                  <a:pt x="961571" y="850900"/>
                  <a:pt x="968828" y="876300"/>
                </a:cubicBezTo>
                <a:cubicBezTo>
                  <a:pt x="993704" y="1075300"/>
                  <a:pt x="960611" y="841830"/>
                  <a:pt x="1006928" y="1066800"/>
                </a:cubicBezTo>
                <a:cubicBezTo>
                  <a:pt x="1012464" y="1093691"/>
                  <a:pt x="1012430" y="1121521"/>
                  <a:pt x="1017814" y="1148443"/>
                </a:cubicBezTo>
                <a:cubicBezTo>
                  <a:pt x="1024352" y="1181134"/>
                  <a:pt x="1060137" y="1303848"/>
                  <a:pt x="1072242" y="1328058"/>
                </a:cubicBezTo>
                <a:cubicBezTo>
                  <a:pt x="1079499" y="1342572"/>
                  <a:pt x="1087835" y="1356595"/>
                  <a:pt x="1094014" y="1371600"/>
                </a:cubicBezTo>
                <a:cubicBezTo>
                  <a:pt x="1121419" y="1438154"/>
                  <a:pt x="1093502" y="1403746"/>
                  <a:pt x="1132114" y="1442358"/>
                </a:cubicBezTo>
                <a:cubicBezTo>
                  <a:pt x="1135743" y="1451429"/>
                  <a:pt x="1138322" y="1460995"/>
                  <a:pt x="1143000" y="1469572"/>
                </a:cubicBezTo>
                <a:cubicBezTo>
                  <a:pt x="1149265" y="1481057"/>
                  <a:pt x="1164771" y="1502229"/>
                  <a:pt x="1164771" y="1502229"/>
                </a:cubicBezTo>
                <a:cubicBezTo>
                  <a:pt x="1166585" y="1509486"/>
                  <a:pt x="1164925" y="1518711"/>
                  <a:pt x="1170214" y="1524000"/>
                </a:cubicBezTo>
                <a:cubicBezTo>
                  <a:pt x="1175503" y="1529289"/>
                  <a:pt x="1184633" y="1528064"/>
                  <a:pt x="1191985" y="1529443"/>
                </a:cubicBezTo>
                <a:cubicBezTo>
                  <a:pt x="1213679" y="1533511"/>
                  <a:pt x="1235249" y="1539356"/>
                  <a:pt x="1257300" y="1540329"/>
                </a:cubicBezTo>
                <a:cubicBezTo>
                  <a:pt x="1358817" y="1544808"/>
                  <a:pt x="1460500" y="1543958"/>
                  <a:pt x="1562100" y="1545772"/>
                </a:cubicBezTo>
                <a:cubicBezTo>
                  <a:pt x="1596571" y="1514929"/>
                  <a:pt x="1631769" y="1484879"/>
                  <a:pt x="1665514" y="1453243"/>
                </a:cubicBezTo>
                <a:cubicBezTo>
                  <a:pt x="1689848" y="1430430"/>
                  <a:pt x="1710160" y="1403241"/>
                  <a:pt x="1736271" y="1382486"/>
                </a:cubicBezTo>
                <a:cubicBezTo>
                  <a:pt x="2021729" y="1155584"/>
                  <a:pt x="1796948" y="1367343"/>
                  <a:pt x="1915885" y="1240972"/>
                </a:cubicBezTo>
                <a:cubicBezTo>
                  <a:pt x="1931712" y="1224156"/>
                  <a:pt x="1954173" y="1212451"/>
                  <a:pt x="1964871" y="1191986"/>
                </a:cubicBezTo>
                <a:cubicBezTo>
                  <a:pt x="2006600" y="1112157"/>
                  <a:pt x="2048776" y="1032561"/>
                  <a:pt x="2090057" y="952500"/>
                </a:cubicBezTo>
                <a:lnTo>
                  <a:pt x="2198914" y="734786"/>
                </a:lnTo>
                <a:cubicBezTo>
                  <a:pt x="2256508" y="641197"/>
                  <a:pt x="2276875" y="612745"/>
                  <a:pt x="2329542" y="489858"/>
                </a:cubicBezTo>
                <a:cubicBezTo>
                  <a:pt x="2334985" y="477158"/>
                  <a:pt x="2338909" y="463693"/>
                  <a:pt x="2345871" y="451758"/>
                </a:cubicBezTo>
                <a:cubicBezTo>
                  <a:pt x="2416338" y="330957"/>
                  <a:pt x="2331976" y="495871"/>
                  <a:pt x="2378528" y="402772"/>
                </a:cubicBezTo>
                <a:cubicBezTo>
                  <a:pt x="2454497" y="522151"/>
                  <a:pt x="2380402" y="398618"/>
                  <a:pt x="2449285" y="538843"/>
                </a:cubicBezTo>
                <a:cubicBezTo>
                  <a:pt x="2487922" y="617498"/>
                  <a:pt x="2529271" y="694791"/>
                  <a:pt x="2569028" y="772886"/>
                </a:cubicBezTo>
                <a:cubicBezTo>
                  <a:pt x="2580071" y="794578"/>
                  <a:pt x="2593138" y="815409"/>
                  <a:pt x="2601685" y="838200"/>
                </a:cubicBezTo>
                <a:cubicBezTo>
                  <a:pt x="2649600" y="965969"/>
                  <a:pt x="2586635" y="808098"/>
                  <a:pt x="2639785" y="914400"/>
                </a:cubicBezTo>
                <a:cubicBezTo>
                  <a:pt x="2644917" y="924663"/>
                  <a:pt x="2646011" y="936572"/>
                  <a:pt x="2650671" y="947058"/>
                </a:cubicBezTo>
                <a:cubicBezTo>
                  <a:pt x="2653328" y="953036"/>
                  <a:pt x="2658425" y="957643"/>
                  <a:pt x="2661557" y="963386"/>
                </a:cubicBezTo>
                <a:cubicBezTo>
                  <a:pt x="2669328" y="977632"/>
                  <a:pt x="2676071" y="992415"/>
                  <a:pt x="2683328" y="1006929"/>
                </a:cubicBezTo>
                <a:cubicBezTo>
                  <a:pt x="2688771" y="1017815"/>
                  <a:pt x="2691051" y="1030980"/>
                  <a:pt x="2699657" y="1039586"/>
                </a:cubicBezTo>
                <a:lnTo>
                  <a:pt x="2721428" y="1061358"/>
                </a:lnTo>
                <a:cubicBezTo>
                  <a:pt x="2726871" y="1074058"/>
                  <a:pt x="2733035" y="1086473"/>
                  <a:pt x="2737757" y="1099458"/>
                </a:cubicBezTo>
                <a:cubicBezTo>
                  <a:pt x="2740313" y="1106488"/>
                  <a:pt x="2739051" y="1115005"/>
                  <a:pt x="2743200" y="1121229"/>
                </a:cubicBezTo>
                <a:cubicBezTo>
                  <a:pt x="2746828" y="1126672"/>
                  <a:pt x="2754085" y="1128486"/>
                  <a:pt x="2759528" y="1132115"/>
                </a:cubicBezTo>
                <a:cubicBezTo>
                  <a:pt x="2766785" y="1143001"/>
                  <a:pt x="2771687" y="1173646"/>
                  <a:pt x="2781300" y="1164772"/>
                </a:cubicBezTo>
                <a:cubicBezTo>
                  <a:pt x="2828471" y="1121229"/>
                  <a:pt x="2876178" y="1078259"/>
                  <a:pt x="2922814" y="1034143"/>
                </a:cubicBezTo>
                <a:cubicBezTo>
                  <a:pt x="2943317" y="1014748"/>
                  <a:pt x="2959805" y="990796"/>
                  <a:pt x="2982685" y="974272"/>
                </a:cubicBezTo>
                <a:cubicBezTo>
                  <a:pt x="3009139" y="955167"/>
                  <a:pt x="3085398" y="904218"/>
                  <a:pt x="3118757" y="870858"/>
                </a:cubicBezTo>
                <a:cubicBezTo>
                  <a:pt x="3123382" y="866232"/>
                  <a:pt x="3125717" y="859762"/>
                  <a:pt x="3129642" y="854529"/>
                </a:cubicBezTo>
                <a:cubicBezTo>
                  <a:pt x="3207313" y="750967"/>
                  <a:pt x="3116430" y="921262"/>
                  <a:pt x="3260271" y="604158"/>
                </a:cubicBezTo>
                <a:cubicBezTo>
                  <a:pt x="3305934" y="503493"/>
                  <a:pt x="3346522" y="400596"/>
                  <a:pt x="3390900" y="299358"/>
                </a:cubicBezTo>
                <a:cubicBezTo>
                  <a:pt x="3404585" y="268138"/>
                  <a:pt x="3420027" y="237718"/>
                  <a:pt x="3434442" y="206829"/>
                </a:cubicBezTo>
                <a:cubicBezTo>
                  <a:pt x="3445427" y="183289"/>
                  <a:pt x="3454011" y="158510"/>
                  <a:pt x="3467100" y="136072"/>
                </a:cubicBezTo>
                <a:cubicBezTo>
                  <a:pt x="3484670" y="105953"/>
                  <a:pt x="3506803" y="71231"/>
                  <a:pt x="3521528" y="38100"/>
                </a:cubicBezTo>
                <a:cubicBezTo>
                  <a:pt x="3523858" y="32857"/>
                  <a:pt x="3525157" y="27215"/>
                  <a:pt x="3526971" y="21772"/>
                </a:cubicBezTo>
                <a:cubicBezTo>
                  <a:pt x="3698564" y="118293"/>
                  <a:pt x="3545870" y="22099"/>
                  <a:pt x="3663042" y="119743"/>
                </a:cubicBezTo>
                <a:cubicBezTo>
                  <a:pt x="3687379" y="140024"/>
                  <a:pt x="3786074" y="205331"/>
                  <a:pt x="3810000" y="234043"/>
                </a:cubicBezTo>
                <a:cubicBezTo>
                  <a:pt x="3912519" y="357067"/>
                  <a:pt x="3756087" y="171351"/>
                  <a:pt x="3869871" y="299358"/>
                </a:cubicBezTo>
                <a:cubicBezTo>
                  <a:pt x="3874217" y="304247"/>
                  <a:pt x="3876832" y="310453"/>
                  <a:pt x="3880757" y="315686"/>
                </a:cubicBezTo>
                <a:cubicBezTo>
                  <a:pt x="3923495" y="372670"/>
                  <a:pt x="3883607" y="318943"/>
                  <a:pt x="3918857" y="359229"/>
                </a:cubicBezTo>
                <a:cubicBezTo>
                  <a:pt x="3926507" y="367972"/>
                  <a:pt x="3933658" y="377149"/>
                  <a:pt x="3940628" y="386443"/>
                </a:cubicBezTo>
                <a:cubicBezTo>
                  <a:pt x="3944553" y="391676"/>
                  <a:pt x="3946782" y="398255"/>
                  <a:pt x="3951514" y="402772"/>
                </a:cubicBezTo>
                <a:cubicBezTo>
                  <a:pt x="4142873" y="585433"/>
                  <a:pt x="3980041" y="426545"/>
                  <a:pt x="4147457" y="566058"/>
                </a:cubicBezTo>
                <a:cubicBezTo>
                  <a:pt x="4163226" y="579198"/>
                  <a:pt x="4175489" y="596157"/>
                  <a:pt x="4191000" y="609600"/>
                </a:cubicBezTo>
                <a:cubicBezTo>
                  <a:pt x="4202794" y="619822"/>
                  <a:pt x="4218451" y="625405"/>
                  <a:pt x="4229100" y="636815"/>
                </a:cubicBezTo>
                <a:cubicBezTo>
                  <a:pt x="4244211" y="653005"/>
                  <a:pt x="4252131" y="675015"/>
                  <a:pt x="4267200" y="691243"/>
                </a:cubicBezTo>
                <a:cubicBezTo>
                  <a:pt x="4276102" y="700830"/>
                  <a:pt x="4290079" y="704323"/>
                  <a:pt x="4299857" y="713015"/>
                </a:cubicBezTo>
                <a:cubicBezTo>
                  <a:pt x="4314046" y="725628"/>
                  <a:pt x="4314339" y="744727"/>
                  <a:pt x="4337957" y="745672"/>
                </a:cubicBezTo>
                <a:cubicBezTo>
                  <a:pt x="4466681" y="750821"/>
                  <a:pt x="4595586" y="749301"/>
                  <a:pt x="4724400" y="751115"/>
                </a:cubicBezTo>
                <a:cubicBezTo>
                  <a:pt x="4787900" y="687615"/>
                  <a:pt x="4854843" y="616622"/>
                  <a:pt x="4925785" y="560615"/>
                </a:cubicBezTo>
                <a:cubicBezTo>
                  <a:pt x="4960549" y="533170"/>
                  <a:pt x="4999208" y="510990"/>
                  <a:pt x="5034642" y="484415"/>
                </a:cubicBezTo>
                <a:cubicBezTo>
                  <a:pt x="5056414" y="468086"/>
                  <a:pt x="5077314" y="450526"/>
                  <a:pt x="5099957" y="435429"/>
                </a:cubicBezTo>
                <a:cubicBezTo>
                  <a:pt x="5112298" y="427201"/>
                  <a:pt x="5135423" y="412464"/>
                  <a:pt x="5143500" y="402772"/>
                </a:cubicBezTo>
                <a:cubicBezTo>
                  <a:pt x="5163483" y="378793"/>
                  <a:pt x="5177945" y="350551"/>
                  <a:pt x="5197928" y="326572"/>
                </a:cubicBezTo>
                <a:cubicBezTo>
                  <a:pt x="5214354" y="306861"/>
                  <a:pt x="5233286" y="289307"/>
                  <a:pt x="5252357" y="272143"/>
                </a:cubicBezTo>
                <a:cubicBezTo>
                  <a:pt x="5316913" y="214042"/>
                  <a:pt x="5295937" y="244892"/>
                  <a:pt x="5355771" y="185058"/>
                </a:cubicBezTo>
                <a:cubicBezTo>
                  <a:pt x="5509404" y="31427"/>
                  <a:pt x="5306946" y="220838"/>
                  <a:pt x="5437414" y="103415"/>
                </a:cubicBezTo>
                <a:cubicBezTo>
                  <a:pt x="5443135" y="98266"/>
                  <a:pt x="5447478" y="91560"/>
                  <a:pt x="5453742" y="87086"/>
                </a:cubicBezTo>
                <a:cubicBezTo>
                  <a:pt x="5460345" y="82370"/>
                  <a:pt x="5468257" y="79829"/>
                  <a:pt x="5475514" y="76200"/>
                </a:cubicBezTo>
                <a:cubicBezTo>
                  <a:pt x="5488214" y="101600"/>
                  <a:pt x="5499407" y="127811"/>
                  <a:pt x="5513614" y="152400"/>
                </a:cubicBezTo>
                <a:cubicBezTo>
                  <a:pt x="5546615" y="209518"/>
                  <a:pt x="5588482" y="261659"/>
                  <a:pt x="5617028" y="321129"/>
                </a:cubicBezTo>
                <a:cubicBezTo>
                  <a:pt x="5673203" y="438160"/>
                  <a:pt x="5688355" y="465381"/>
                  <a:pt x="5736771" y="582386"/>
                </a:cubicBezTo>
                <a:cubicBezTo>
                  <a:pt x="5762921" y="645581"/>
                  <a:pt x="5787126" y="709566"/>
                  <a:pt x="5812971" y="772886"/>
                </a:cubicBezTo>
                <a:cubicBezTo>
                  <a:pt x="5815912" y="780091"/>
                  <a:pt x="5861820" y="884916"/>
                  <a:pt x="5867400" y="903515"/>
                </a:cubicBezTo>
                <a:cubicBezTo>
                  <a:pt x="5901013" y="1015559"/>
                  <a:pt x="5862515" y="904631"/>
                  <a:pt x="5910942" y="1001486"/>
                </a:cubicBezTo>
                <a:cubicBezTo>
                  <a:pt x="5949804" y="1079210"/>
                  <a:pt x="5900693" y="1002441"/>
                  <a:pt x="5932714" y="1050472"/>
                </a:cubicBezTo>
                <a:cubicBezTo>
                  <a:pt x="6081179" y="971872"/>
                  <a:pt x="5990331" y="1027342"/>
                  <a:pt x="6161314" y="892629"/>
                </a:cubicBezTo>
                <a:cubicBezTo>
                  <a:pt x="6175565" y="881401"/>
                  <a:pt x="6192028" y="872801"/>
                  <a:pt x="6204857" y="859972"/>
                </a:cubicBezTo>
                <a:lnTo>
                  <a:pt x="6275614" y="789215"/>
                </a:lnTo>
                <a:cubicBezTo>
                  <a:pt x="6281057" y="783772"/>
                  <a:pt x="6284250" y="773171"/>
                  <a:pt x="6291942" y="772886"/>
                </a:cubicBezTo>
                <a:cubicBezTo>
                  <a:pt x="6547924" y="763405"/>
                  <a:pt x="6389989" y="770704"/>
                  <a:pt x="6765471" y="745672"/>
                </a:cubicBezTo>
                <a:cubicBezTo>
                  <a:pt x="6799942" y="700315"/>
                  <a:pt x="6835446" y="655723"/>
                  <a:pt x="6868885" y="609600"/>
                </a:cubicBezTo>
                <a:cubicBezTo>
                  <a:pt x="6888083" y="583120"/>
                  <a:pt x="6902654" y="553314"/>
                  <a:pt x="6923314" y="527958"/>
                </a:cubicBezTo>
                <a:cubicBezTo>
                  <a:pt x="6942763" y="504089"/>
                  <a:pt x="6969131" y="486473"/>
                  <a:pt x="6988628" y="462643"/>
                </a:cubicBezTo>
                <a:cubicBezTo>
                  <a:pt x="7028739" y="413618"/>
                  <a:pt x="7007630" y="412712"/>
                  <a:pt x="7048500" y="375558"/>
                </a:cubicBezTo>
                <a:cubicBezTo>
                  <a:pt x="7058181" y="366757"/>
                  <a:pt x="7071379" y="362478"/>
                  <a:pt x="7081157" y="353786"/>
                </a:cubicBezTo>
                <a:cubicBezTo>
                  <a:pt x="7116743" y="322153"/>
                  <a:pt x="7078876" y="338218"/>
                  <a:pt x="7113814" y="326572"/>
                </a:cubicBezTo>
                <a:cubicBezTo>
                  <a:pt x="7153728" y="275772"/>
                  <a:pt x="7183109" y="214531"/>
                  <a:pt x="7233557" y="174172"/>
                </a:cubicBezTo>
                <a:cubicBezTo>
                  <a:pt x="7292742" y="126823"/>
                  <a:pt x="7288428" y="133560"/>
                  <a:pt x="7342414" y="76200"/>
                </a:cubicBezTo>
                <a:cubicBezTo>
                  <a:pt x="7353878" y="64019"/>
                  <a:pt x="7363243" y="49928"/>
                  <a:pt x="7375071" y="38100"/>
                </a:cubicBezTo>
                <a:cubicBezTo>
                  <a:pt x="7379697" y="33475"/>
                  <a:pt x="7386167" y="31140"/>
                  <a:pt x="7391400" y="27215"/>
                </a:cubicBezTo>
                <a:cubicBezTo>
                  <a:pt x="7426900" y="590"/>
                  <a:pt x="7405713" y="9743"/>
                  <a:pt x="7434942" y="0"/>
                </a:cubicBezTo>
                <a:cubicBezTo>
                  <a:pt x="7633809" y="136722"/>
                  <a:pt x="7389826" y="-38801"/>
                  <a:pt x="7658100" y="195943"/>
                </a:cubicBezTo>
                <a:cubicBezTo>
                  <a:pt x="7672614" y="208643"/>
                  <a:pt x="7688005" y="220406"/>
                  <a:pt x="7701642" y="234043"/>
                </a:cubicBezTo>
                <a:cubicBezTo>
                  <a:pt x="7752225" y="284626"/>
                  <a:pt x="7713206" y="261595"/>
                  <a:pt x="7756071" y="283029"/>
                </a:cubicBezTo>
                <a:cubicBezTo>
                  <a:pt x="7766957" y="301172"/>
                  <a:pt x="7776430" y="320241"/>
                  <a:pt x="7788728" y="337458"/>
                </a:cubicBezTo>
                <a:cubicBezTo>
                  <a:pt x="7797799" y="350158"/>
                  <a:pt x="7807563" y="362391"/>
                  <a:pt x="7815942" y="375558"/>
                </a:cubicBezTo>
                <a:cubicBezTo>
                  <a:pt x="7820298" y="382403"/>
                  <a:pt x="7821485" y="391223"/>
                  <a:pt x="7826828" y="397329"/>
                </a:cubicBezTo>
                <a:cubicBezTo>
                  <a:pt x="7847190" y="420600"/>
                  <a:pt x="7850946" y="418326"/>
                  <a:pt x="7875814" y="424543"/>
                </a:cubicBezTo>
                <a:lnTo>
                  <a:pt x="8343900" y="413658"/>
                </a:lnTo>
                <a:cubicBezTo>
                  <a:pt x="8405769" y="411820"/>
                  <a:pt x="8467495" y="404158"/>
                  <a:pt x="8528957" y="397329"/>
                </a:cubicBezTo>
                <a:cubicBezTo>
                  <a:pt x="8597225" y="398722"/>
                  <a:pt x="8825426" y="401491"/>
                  <a:pt x="8926285" y="408215"/>
                </a:cubicBezTo>
                <a:cubicBezTo>
                  <a:pt x="8937296" y="408949"/>
                  <a:pt x="8948017" y="412097"/>
                  <a:pt x="8958942" y="413658"/>
                </a:cubicBezTo>
                <a:cubicBezTo>
                  <a:pt x="8973422" y="415726"/>
                  <a:pt x="8987971" y="417286"/>
                  <a:pt x="9002485" y="419100"/>
                </a:cubicBezTo>
                <a:cubicBezTo>
                  <a:pt x="9007928" y="420914"/>
                  <a:pt x="9013540" y="422283"/>
                  <a:pt x="9018814" y="424543"/>
                </a:cubicBezTo>
                <a:cubicBezTo>
                  <a:pt x="9026272" y="427739"/>
                  <a:pt x="9033328" y="439058"/>
                  <a:pt x="9040585" y="435429"/>
                </a:cubicBezTo>
                <a:cubicBezTo>
                  <a:pt x="9052780" y="429332"/>
                  <a:pt x="9126101" y="356089"/>
                  <a:pt x="9138557" y="342900"/>
                </a:cubicBezTo>
                <a:cubicBezTo>
                  <a:pt x="9155316" y="325155"/>
                  <a:pt x="9170731" y="306168"/>
                  <a:pt x="9187542" y="288472"/>
                </a:cubicBezTo>
                <a:cubicBezTo>
                  <a:pt x="9205214" y="269870"/>
                  <a:pt x="9225942" y="254079"/>
                  <a:pt x="9241971" y="234043"/>
                </a:cubicBezTo>
                <a:cubicBezTo>
                  <a:pt x="9255188" y="217522"/>
                  <a:pt x="9262892" y="197219"/>
                  <a:pt x="9274628" y="179615"/>
                </a:cubicBezTo>
                <a:cubicBezTo>
                  <a:pt x="9291562" y="154213"/>
                  <a:pt x="9299422" y="148773"/>
                  <a:pt x="9323614" y="130629"/>
                </a:cubicBezTo>
                <a:cubicBezTo>
                  <a:pt x="9328847" y="126704"/>
                  <a:pt x="9335317" y="124368"/>
                  <a:pt x="9339942" y="119743"/>
                </a:cubicBezTo>
                <a:cubicBezTo>
                  <a:pt x="9348157" y="111528"/>
                  <a:pt x="9353499" y="100744"/>
                  <a:pt x="9361714" y="92529"/>
                </a:cubicBezTo>
                <a:cubicBezTo>
                  <a:pt x="9366339" y="87904"/>
                  <a:pt x="9372719" y="85445"/>
                  <a:pt x="9378042" y="81643"/>
                </a:cubicBezTo>
                <a:cubicBezTo>
                  <a:pt x="9383785" y="77541"/>
                  <a:pt x="9407599" y="58701"/>
                  <a:pt x="9416142" y="54429"/>
                </a:cubicBezTo>
                <a:cubicBezTo>
                  <a:pt x="9421274" y="51863"/>
                  <a:pt x="9427028" y="50800"/>
                  <a:pt x="9432471" y="48986"/>
                </a:cubicBezTo>
                <a:cubicBezTo>
                  <a:pt x="9441542" y="54429"/>
                  <a:pt x="9450883" y="59447"/>
                  <a:pt x="9459685" y="65315"/>
                </a:cubicBezTo>
                <a:cubicBezTo>
                  <a:pt x="9489046" y="84889"/>
                  <a:pt x="9513625" y="102299"/>
                  <a:pt x="9535885" y="130629"/>
                </a:cubicBezTo>
                <a:cubicBezTo>
                  <a:pt x="9544922" y="142131"/>
                  <a:pt x="9548739" y="157135"/>
                  <a:pt x="9557657" y="168729"/>
                </a:cubicBezTo>
                <a:cubicBezTo>
                  <a:pt x="9567043" y="180931"/>
                  <a:pt x="9579872" y="190074"/>
                  <a:pt x="9590314" y="201386"/>
                </a:cubicBezTo>
                <a:cubicBezTo>
                  <a:pt x="9601659" y="213677"/>
                  <a:pt x="9611143" y="227658"/>
                  <a:pt x="9622971" y="239486"/>
                </a:cubicBezTo>
                <a:cubicBezTo>
                  <a:pt x="9653998" y="270513"/>
                  <a:pt x="9700546" y="291224"/>
                  <a:pt x="9720942" y="332015"/>
                </a:cubicBezTo>
                <a:cubicBezTo>
                  <a:pt x="9736309" y="362748"/>
                  <a:pt x="9729875" y="354035"/>
                  <a:pt x="9759042" y="386443"/>
                </a:cubicBezTo>
                <a:cubicBezTo>
                  <a:pt x="9770201" y="398842"/>
                  <a:pt x="9787652" y="416010"/>
                  <a:pt x="9802585" y="424543"/>
                </a:cubicBezTo>
                <a:cubicBezTo>
                  <a:pt x="9807567" y="427390"/>
                  <a:pt x="9813471" y="428172"/>
                  <a:pt x="9818914" y="429986"/>
                </a:cubicBezTo>
                <a:cubicBezTo>
                  <a:pt x="9844023" y="406354"/>
                  <a:pt x="9959056" y="295701"/>
                  <a:pt x="9993085" y="272143"/>
                </a:cubicBezTo>
                <a:cubicBezTo>
                  <a:pt x="10016671" y="255815"/>
                  <a:pt x="10040893" y="240370"/>
                  <a:pt x="10063842" y="223158"/>
                </a:cubicBezTo>
                <a:cubicBezTo>
                  <a:pt x="10106233" y="191365"/>
                  <a:pt x="10147651" y="158288"/>
                  <a:pt x="10189028" y="125186"/>
                </a:cubicBezTo>
                <a:cubicBezTo>
                  <a:pt x="10257643" y="70294"/>
                  <a:pt x="10197112" y="112539"/>
                  <a:pt x="10259785" y="70758"/>
                </a:cubicBezTo>
                <a:cubicBezTo>
                  <a:pt x="10271677" y="52919"/>
                  <a:pt x="10264129" y="54429"/>
                  <a:pt x="10276114" y="54429"/>
                </a:cubicBezTo>
              </a:path>
            </a:pathLst>
          </a:cu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Form 13">
            <a:extLst>
              <a:ext uri="{FF2B5EF4-FFF2-40B4-BE49-F238E27FC236}">
                <a16:creationId xmlns:a16="http://schemas.microsoft.com/office/drawing/2014/main" id="{59AB1F60-99F7-FCEC-BF9F-13D05123A370}"/>
              </a:ext>
            </a:extLst>
          </p:cNvPr>
          <p:cNvSpPr/>
          <p:nvPr/>
        </p:nvSpPr>
        <p:spPr>
          <a:xfrm>
            <a:off x="968829" y="1904074"/>
            <a:ext cx="10243457" cy="2248826"/>
          </a:xfrm>
          <a:custGeom>
            <a:avLst/>
            <a:gdLst>
              <a:gd name="csX0" fmla="*/ 0 w 10243457"/>
              <a:gd name="csY0" fmla="*/ 1492269 h 2248826"/>
              <a:gd name="csX1" fmla="*/ 375557 w 10243457"/>
              <a:gd name="csY1" fmla="*/ 1486826 h 2248826"/>
              <a:gd name="csX2" fmla="*/ 495300 w 10243457"/>
              <a:gd name="csY2" fmla="*/ 1394297 h 2248826"/>
              <a:gd name="csX3" fmla="*/ 631371 w 10243457"/>
              <a:gd name="csY3" fmla="*/ 1307212 h 2248826"/>
              <a:gd name="csX4" fmla="*/ 707571 w 10243457"/>
              <a:gd name="csY4" fmla="*/ 1241897 h 2248826"/>
              <a:gd name="csX5" fmla="*/ 718457 w 10243457"/>
              <a:gd name="csY5" fmla="*/ 1225569 h 2248826"/>
              <a:gd name="csX6" fmla="*/ 756557 w 10243457"/>
              <a:gd name="csY6" fmla="*/ 1192912 h 2248826"/>
              <a:gd name="csX7" fmla="*/ 772885 w 10243457"/>
              <a:gd name="csY7" fmla="*/ 1149369 h 2248826"/>
              <a:gd name="csX8" fmla="*/ 947057 w 10243457"/>
              <a:gd name="csY8" fmla="*/ 931655 h 2248826"/>
              <a:gd name="csX9" fmla="*/ 1028700 w 10243457"/>
              <a:gd name="csY9" fmla="*/ 860897 h 2248826"/>
              <a:gd name="csX10" fmla="*/ 1077685 w 10243457"/>
              <a:gd name="csY10" fmla="*/ 806469 h 2248826"/>
              <a:gd name="csX11" fmla="*/ 1094014 w 10243457"/>
              <a:gd name="csY11" fmla="*/ 795583 h 2248826"/>
              <a:gd name="csX12" fmla="*/ 1115785 w 10243457"/>
              <a:gd name="csY12" fmla="*/ 773812 h 2248826"/>
              <a:gd name="csX13" fmla="*/ 1132114 w 10243457"/>
              <a:gd name="csY13" fmla="*/ 752040 h 2248826"/>
              <a:gd name="csX14" fmla="*/ 1153885 w 10243457"/>
              <a:gd name="csY14" fmla="*/ 741155 h 2248826"/>
              <a:gd name="csX15" fmla="*/ 1605642 w 10243457"/>
              <a:gd name="csY15" fmla="*/ 730269 h 2248826"/>
              <a:gd name="csX16" fmla="*/ 1719942 w 10243457"/>
              <a:gd name="csY16" fmla="*/ 860897 h 2248826"/>
              <a:gd name="csX17" fmla="*/ 1807028 w 10243457"/>
              <a:gd name="csY17" fmla="*/ 975197 h 2248826"/>
              <a:gd name="csX18" fmla="*/ 1839685 w 10243457"/>
              <a:gd name="csY18" fmla="*/ 1018740 h 2248826"/>
              <a:gd name="csX19" fmla="*/ 1856014 w 10243457"/>
              <a:gd name="csY19" fmla="*/ 1045955 h 2248826"/>
              <a:gd name="csX20" fmla="*/ 1877785 w 10243457"/>
              <a:gd name="csY20" fmla="*/ 1073169 h 2248826"/>
              <a:gd name="csX21" fmla="*/ 2035628 w 10243457"/>
              <a:gd name="csY21" fmla="*/ 1176583 h 2248826"/>
              <a:gd name="csX22" fmla="*/ 2100942 w 10243457"/>
              <a:gd name="csY22" fmla="*/ 1209240 h 2248826"/>
              <a:gd name="csX23" fmla="*/ 2149928 w 10243457"/>
              <a:gd name="csY23" fmla="*/ 1247340 h 2248826"/>
              <a:gd name="csX24" fmla="*/ 2198914 w 10243457"/>
              <a:gd name="csY24" fmla="*/ 1279997 h 2248826"/>
              <a:gd name="csX25" fmla="*/ 2231571 w 10243457"/>
              <a:gd name="csY25" fmla="*/ 1312655 h 2248826"/>
              <a:gd name="csX26" fmla="*/ 2302328 w 10243457"/>
              <a:gd name="csY26" fmla="*/ 1372526 h 2248826"/>
              <a:gd name="csX27" fmla="*/ 2351314 w 10243457"/>
              <a:gd name="csY27" fmla="*/ 1421512 h 2248826"/>
              <a:gd name="csX28" fmla="*/ 2367642 w 10243457"/>
              <a:gd name="csY28" fmla="*/ 1448726 h 2248826"/>
              <a:gd name="csX29" fmla="*/ 2378528 w 10243457"/>
              <a:gd name="csY29" fmla="*/ 1481383 h 2248826"/>
              <a:gd name="csX30" fmla="*/ 2476500 w 10243457"/>
              <a:gd name="csY30" fmla="*/ 1677326 h 2248826"/>
              <a:gd name="csX31" fmla="*/ 2520042 w 10243457"/>
              <a:gd name="csY31" fmla="*/ 1775297 h 2248826"/>
              <a:gd name="csX32" fmla="*/ 2558142 w 10243457"/>
              <a:gd name="csY32" fmla="*/ 1873269 h 2248826"/>
              <a:gd name="csX33" fmla="*/ 2628900 w 10243457"/>
              <a:gd name="csY33" fmla="*/ 2009340 h 2248826"/>
              <a:gd name="csX34" fmla="*/ 2672442 w 10243457"/>
              <a:gd name="csY34" fmla="*/ 2123640 h 2248826"/>
              <a:gd name="csX35" fmla="*/ 2688771 w 10243457"/>
              <a:gd name="csY35" fmla="*/ 2178069 h 2248826"/>
              <a:gd name="csX36" fmla="*/ 2710542 w 10243457"/>
              <a:gd name="csY36" fmla="*/ 2205283 h 2248826"/>
              <a:gd name="csX37" fmla="*/ 2732314 w 10243457"/>
              <a:gd name="csY37" fmla="*/ 2248826 h 2248826"/>
              <a:gd name="csX38" fmla="*/ 2824842 w 10243457"/>
              <a:gd name="csY38" fmla="*/ 2047440 h 2248826"/>
              <a:gd name="csX39" fmla="*/ 2868385 w 10243457"/>
              <a:gd name="csY39" fmla="*/ 1873269 h 2248826"/>
              <a:gd name="csX40" fmla="*/ 2911928 w 10243457"/>
              <a:gd name="csY40" fmla="*/ 1682769 h 2248826"/>
              <a:gd name="csX41" fmla="*/ 2933700 w 10243457"/>
              <a:gd name="csY41" fmla="*/ 1584797 h 2248826"/>
              <a:gd name="csX42" fmla="*/ 2950028 w 10243457"/>
              <a:gd name="csY42" fmla="*/ 1503155 h 2248826"/>
              <a:gd name="csX43" fmla="*/ 2993571 w 10243457"/>
              <a:gd name="csY43" fmla="*/ 1388855 h 2248826"/>
              <a:gd name="csX44" fmla="*/ 3058885 w 10243457"/>
              <a:gd name="csY44" fmla="*/ 1192912 h 2248826"/>
              <a:gd name="csX45" fmla="*/ 3102428 w 10243457"/>
              <a:gd name="csY45" fmla="*/ 1116712 h 2248826"/>
              <a:gd name="csX46" fmla="*/ 3129642 w 10243457"/>
              <a:gd name="csY46" fmla="*/ 1094940 h 2248826"/>
              <a:gd name="csX47" fmla="*/ 3211285 w 10243457"/>
              <a:gd name="csY47" fmla="*/ 1002412 h 2248826"/>
              <a:gd name="csX48" fmla="*/ 3287485 w 10243457"/>
              <a:gd name="csY48" fmla="*/ 898997 h 2248826"/>
              <a:gd name="csX49" fmla="*/ 3401785 w 10243457"/>
              <a:gd name="csY49" fmla="*/ 795583 h 2248826"/>
              <a:gd name="csX50" fmla="*/ 3467100 w 10243457"/>
              <a:gd name="csY50" fmla="*/ 752040 h 2248826"/>
              <a:gd name="csX51" fmla="*/ 3477985 w 10243457"/>
              <a:gd name="csY51" fmla="*/ 735712 h 2248826"/>
              <a:gd name="csX52" fmla="*/ 3537857 w 10243457"/>
              <a:gd name="csY52" fmla="*/ 719383 h 2248826"/>
              <a:gd name="csX53" fmla="*/ 3886200 w 10243457"/>
              <a:gd name="csY53" fmla="*/ 730269 h 2248826"/>
              <a:gd name="csX54" fmla="*/ 3967842 w 10243457"/>
              <a:gd name="csY54" fmla="*/ 746597 h 2248826"/>
              <a:gd name="csX55" fmla="*/ 4065814 w 10243457"/>
              <a:gd name="csY55" fmla="*/ 850012 h 2248826"/>
              <a:gd name="csX56" fmla="*/ 4120242 w 10243457"/>
              <a:gd name="csY56" fmla="*/ 893555 h 2248826"/>
              <a:gd name="csX57" fmla="*/ 4158342 w 10243457"/>
              <a:gd name="csY57" fmla="*/ 942540 h 2248826"/>
              <a:gd name="csX58" fmla="*/ 4196442 w 10243457"/>
              <a:gd name="csY58" fmla="*/ 969755 h 2248826"/>
              <a:gd name="csX59" fmla="*/ 4234542 w 10243457"/>
              <a:gd name="csY59" fmla="*/ 1013297 h 2248826"/>
              <a:gd name="csX60" fmla="*/ 4278085 w 10243457"/>
              <a:gd name="csY60" fmla="*/ 1045955 h 2248826"/>
              <a:gd name="csX61" fmla="*/ 4288971 w 10243457"/>
              <a:gd name="csY61" fmla="*/ 1062283 h 2248826"/>
              <a:gd name="csX62" fmla="*/ 4310742 w 10243457"/>
              <a:gd name="csY62" fmla="*/ 1073169 h 2248826"/>
              <a:gd name="csX63" fmla="*/ 4354285 w 10243457"/>
              <a:gd name="csY63" fmla="*/ 1084055 h 2248826"/>
              <a:gd name="csX64" fmla="*/ 4370614 w 10243457"/>
              <a:gd name="csY64" fmla="*/ 1089497 h 2248826"/>
              <a:gd name="csX65" fmla="*/ 4419600 w 10243457"/>
              <a:gd name="csY65" fmla="*/ 980640 h 2248826"/>
              <a:gd name="csX66" fmla="*/ 4523014 w 10243457"/>
              <a:gd name="csY66" fmla="*/ 752040 h 2248826"/>
              <a:gd name="csX67" fmla="*/ 4550228 w 10243457"/>
              <a:gd name="csY67" fmla="*/ 708497 h 2248826"/>
              <a:gd name="csX68" fmla="*/ 4577442 w 10243457"/>
              <a:gd name="csY68" fmla="*/ 659512 h 2248826"/>
              <a:gd name="csX69" fmla="*/ 4631871 w 10243457"/>
              <a:gd name="csY69" fmla="*/ 583312 h 2248826"/>
              <a:gd name="csX70" fmla="*/ 4642757 w 10243457"/>
              <a:gd name="csY70" fmla="*/ 550655 h 2248826"/>
              <a:gd name="csX71" fmla="*/ 4680857 w 10243457"/>
              <a:gd name="csY71" fmla="*/ 479897 h 2248826"/>
              <a:gd name="csX72" fmla="*/ 4691742 w 10243457"/>
              <a:gd name="csY72" fmla="*/ 436355 h 2248826"/>
              <a:gd name="csX73" fmla="*/ 4724400 w 10243457"/>
              <a:gd name="csY73" fmla="*/ 392812 h 2248826"/>
              <a:gd name="csX74" fmla="*/ 4849585 w 10243457"/>
              <a:gd name="csY74" fmla="*/ 224083 h 2248826"/>
              <a:gd name="csX75" fmla="*/ 4958442 w 10243457"/>
              <a:gd name="csY75" fmla="*/ 131555 h 2248826"/>
              <a:gd name="csX76" fmla="*/ 5067300 w 10243457"/>
              <a:gd name="csY76" fmla="*/ 60797 h 2248826"/>
              <a:gd name="csX77" fmla="*/ 5083628 w 10243457"/>
              <a:gd name="csY77" fmla="*/ 55355 h 2248826"/>
              <a:gd name="csX78" fmla="*/ 5110842 w 10243457"/>
              <a:gd name="csY78" fmla="*/ 33583 h 2248826"/>
              <a:gd name="csX79" fmla="*/ 5121728 w 10243457"/>
              <a:gd name="csY79" fmla="*/ 17255 h 2248826"/>
              <a:gd name="csX80" fmla="*/ 5192485 w 10243457"/>
              <a:gd name="csY80" fmla="*/ 11812 h 2248826"/>
              <a:gd name="csX81" fmla="*/ 5508171 w 10243457"/>
              <a:gd name="csY81" fmla="*/ 6369 h 2248826"/>
              <a:gd name="csX82" fmla="*/ 5627914 w 10243457"/>
              <a:gd name="csY82" fmla="*/ 6369 h 2248826"/>
              <a:gd name="csX83" fmla="*/ 5856514 w 10243457"/>
              <a:gd name="csY83" fmla="*/ 11812 h 2248826"/>
              <a:gd name="csX84" fmla="*/ 5910942 w 10243457"/>
              <a:gd name="csY84" fmla="*/ 17255 h 2248826"/>
              <a:gd name="csX85" fmla="*/ 5916385 w 10243457"/>
              <a:gd name="csY85" fmla="*/ 82569 h 2248826"/>
              <a:gd name="csX86" fmla="*/ 5970814 w 10243457"/>
              <a:gd name="csY86" fmla="*/ 294840 h 2248826"/>
              <a:gd name="csX87" fmla="*/ 5992585 w 10243457"/>
              <a:gd name="csY87" fmla="*/ 414583 h 2248826"/>
              <a:gd name="csX88" fmla="*/ 6036128 w 10243457"/>
              <a:gd name="csY88" fmla="*/ 599640 h 2248826"/>
              <a:gd name="csX89" fmla="*/ 6057900 w 10243457"/>
              <a:gd name="csY89" fmla="*/ 675840 h 2248826"/>
              <a:gd name="csX90" fmla="*/ 6128657 w 10243457"/>
              <a:gd name="csY90" fmla="*/ 828240 h 2248826"/>
              <a:gd name="csX91" fmla="*/ 6166757 w 10243457"/>
              <a:gd name="csY91" fmla="*/ 888112 h 2248826"/>
              <a:gd name="csX92" fmla="*/ 6183085 w 10243457"/>
              <a:gd name="csY92" fmla="*/ 937097 h 2248826"/>
              <a:gd name="csX93" fmla="*/ 6242957 w 10243457"/>
              <a:gd name="csY93" fmla="*/ 1018740 h 2248826"/>
              <a:gd name="csX94" fmla="*/ 6259285 w 10243457"/>
              <a:gd name="csY94" fmla="*/ 1051397 h 2248826"/>
              <a:gd name="csX95" fmla="*/ 6291942 w 10243457"/>
              <a:gd name="csY95" fmla="*/ 1067726 h 2248826"/>
              <a:gd name="csX96" fmla="*/ 6308271 w 10243457"/>
              <a:gd name="csY96" fmla="*/ 1105826 h 2248826"/>
              <a:gd name="csX97" fmla="*/ 6324600 w 10243457"/>
              <a:gd name="csY97" fmla="*/ 1100383 h 2248826"/>
              <a:gd name="csX98" fmla="*/ 6466114 w 10243457"/>
              <a:gd name="csY98" fmla="*/ 1214683 h 2248826"/>
              <a:gd name="csX99" fmla="*/ 6569528 w 10243457"/>
              <a:gd name="csY99" fmla="*/ 1312655 h 2248826"/>
              <a:gd name="csX100" fmla="*/ 6634842 w 10243457"/>
              <a:gd name="csY100" fmla="*/ 1383412 h 2248826"/>
              <a:gd name="csX101" fmla="*/ 6645728 w 10243457"/>
              <a:gd name="csY101" fmla="*/ 1410626 h 2248826"/>
              <a:gd name="csX102" fmla="*/ 6683828 w 10243457"/>
              <a:gd name="csY102" fmla="*/ 1448726 h 2248826"/>
              <a:gd name="csX103" fmla="*/ 6689271 w 10243457"/>
              <a:gd name="csY103" fmla="*/ 1470497 h 2248826"/>
              <a:gd name="csX104" fmla="*/ 6705600 w 10243457"/>
              <a:gd name="csY104" fmla="*/ 1481383 h 2248826"/>
              <a:gd name="csX105" fmla="*/ 6863442 w 10243457"/>
              <a:gd name="csY105" fmla="*/ 1350755 h 2248826"/>
              <a:gd name="csX106" fmla="*/ 7053942 w 10243457"/>
              <a:gd name="csY106" fmla="*/ 1231012 h 2248826"/>
              <a:gd name="csX107" fmla="*/ 7097485 w 10243457"/>
              <a:gd name="csY107" fmla="*/ 1203797 h 2248826"/>
              <a:gd name="csX108" fmla="*/ 7135585 w 10243457"/>
              <a:gd name="csY108" fmla="*/ 1182026 h 2248826"/>
              <a:gd name="csX109" fmla="*/ 7195457 w 10243457"/>
              <a:gd name="csY109" fmla="*/ 1094940 h 2248826"/>
              <a:gd name="csX110" fmla="*/ 7309757 w 10243457"/>
              <a:gd name="csY110" fmla="*/ 953426 h 2248826"/>
              <a:gd name="csX111" fmla="*/ 7342414 w 10243457"/>
              <a:gd name="csY111" fmla="*/ 904440 h 2248826"/>
              <a:gd name="csX112" fmla="*/ 7407728 w 10243457"/>
              <a:gd name="csY112" fmla="*/ 811912 h 2248826"/>
              <a:gd name="csX113" fmla="*/ 7451271 w 10243457"/>
              <a:gd name="csY113" fmla="*/ 768369 h 2248826"/>
              <a:gd name="csX114" fmla="*/ 7467600 w 10243457"/>
              <a:gd name="csY114" fmla="*/ 752040 h 2248826"/>
              <a:gd name="csX115" fmla="*/ 7571014 w 10243457"/>
              <a:gd name="csY115" fmla="*/ 741155 h 2248826"/>
              <a:gd name="csX116" fmla="*/ 7674428 w 10243457"/>
              <a:gd name="csY116" fmla="*/ 735712 h 2248826"/>
              <a:gd name="csX117" fmla="*/ 7745185 w 10243457"/>
              <a:gd name="csY117" fmla="*/ 730269 h 2248826"/>
              <a:gd name="csX118" fmla="*/ 8273142 w 10243457"/>
              <a:gd name="csY118" fmla="*/ 735712 h 2248826"/>
              <a:gd name="csX119" fmla="*/ 8349342 w 10243457"/>
              <a:gd name="csY119" fmla="*/ 801026 h 2248826"/>
              <a:gd name="csX120" fmla="*/ 8420100 w 10243457"/>
              <a:gd name="csY120" fmla="*/ 850012 h 2248826"/>
              <a:gd name="csX121" fmla="*/ 8534400 w 10243457"/>
              <a:gd name="csY121" fmla="*/ 920769 h 2248826"/>
              <a:gd name="csX122" fmla="*/ 8561614 w 10243457"/>
              <a:gd name="csY122" fmla="*/ 937097 h 2248826"/>
              <a:gd name="csX123" fmla="*/ 8594271 w 10243457"/>
              <a:gd name="csY123" fmla="*/ 969755 h 2248826"/>
              <a:gd name="csX124" fmla="*/ 8621485 w 10243457"/>
              <a:gd name="csY124" fmla="*/ 980640 h 2248826"/>
              <a:gd name="csX125" fmla="*/ 8643257 w 10243457"/>
              <a:gd name="csY125" fmla="*/ 996969 h 2248826"/>
              <a:gd name="csX126" fmla="*/ 8703128 w 10243457"/>
              <a:gd name="csY126" fmla="*/ 1062283 h 2248826"/>
              <a:gd name="csX127" fmla="*/ 8801100 w 10243457"/>
              <a:gd name="csY127" fmla="*/ 969755 h 2248826"/>
              <a:gd name="csX128" fmla="*/ 9007928 w 10243457"/>
              <a:gd name="csY128" fmla="*/ 784697 h 2248826"/>
              <a:gd name="csX129" fmla="*/ 9056914 w 10243457"/>
              <a:gd name="csY129" fmla="*/ 735712 h 2248826"/>
              <a:gd name="csX130" fmla="*/ 9073242 w 10243457"/>
              <a:gd name="csY130" fmla="*/ 719383 h 2248826"/>
              <a:gd name="csX131" fmla="*/ 9105900 w 10243457"/>
              <a:gd name="csY131" fmla="*/ 708497 h 2248826"/>
              <a:gd name="csX132" fmla="*/ 9394371 w 10243457"/>
              <a:gd name="csY132" fmla="*/ 713940 h 2248826"/>
              <a:gd name="csX133" fmla="*/ 9470571 w 10243457"/>
              <a:gd name="csY133" fmla="*/ 719383 h 2248826"/>
              <a:gd name="csX134" fmla="*/ 9530442 w 10243457"/>
              <a:gd name="csY134" fmla="*/ 670397 h 2248826"/>
              <a:gd name="csX135" fmla="*/ 9590314 w 10243457"/>
              <a:gd name="csY135" fmla="*/ 626855 h 2248826"/>
              <a:gd name="csX136" fmla="*/ 9704614 w 10243457"/>
              <a:gd name="csY136" fmla="*/ 534326 h 2248826"/>
              <a:gd name="csX137" fmla="*/ 9775371 w 10243457"/>
              <a:gd name="csY137" fmla="*/ 469012 h 2248826"/>
              <a:gd name="csX138" fmla="*/ 9813471 w 10243457"/>
              <a:gd name="csY138" fmla="*/ 447240 h 2248826"/>
              <a:gd name="csX139" fmla="*/ 9851571 w 10243457"/>
              <a:gd name="csY139" fmla="*/ 420026 h 2248826"/>
              <a:gd name="csX140" fmla="*/ 9867900 w 10243457"/>
              <a:gd name="csY140" fmla="*/ 403697 h 2248826"/>
              <a:gd name="csX141" fmla="*/ 9976757 w 10243457"/>
              <a:gd name="csY141" fmla="*/ 507112 h 2248826"/>
              <a:gd name="csX142" fmla="*/ 10058400 w 10243457"/>
              <a:gd name="csY142" fmla="*/ 599640 h 2248826"/>
              <a:gd name="csX143" fmla="*/ 10096500 w 10243457"/>
              <a:gd name="csY143" fmla="*/ 637740 h 2248826"/>
              <a:gd name="csX144" fmla="*/ 10129157 w 10243457"/>
              <a:gd name="csY144" fmla="*/ 664955 h 2248826"/>
              <a:gd name="csX145" fmla="*/ 10145485 w 10243457"/>
              <a:gd name="csY145" fmla="*/ 686726 h 2248826"/>
              <a:gd name="csX146" fmla="*/ 10189028 w 10243457"/>
              <a:gd name="csY146" fmla="*/ 724826 h 2248826"/>
              <a:gd name="csX147" fmla="*/ 10216242 w 10243457"/>
              <a:gd name="csY147" fmla="*/ 735712 h 2248826"/>
              <a:gd name="csX148" fmla="*/ 10243457 w 10243457"/>
              <a:gd name="csY148" fmla="*/ 741155 h 2248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10243457" h="2248826">
                <a:moveTo>
                  <a:pt x="0" y="1492269"/>
                </a:moveTo>
                <a:cubicBezTo>
                  <a:pt x="125186" y="1490455"/>
                  <a:pt x="251143" y="1500823"/>
                  <a:pt x="375557" y="1486826"/>
                </a:cubicBezTo>
                <a:cubicBezTo>
                  <a:pt x="387071" y="1485531"/>
                  <a:pt x="488651" y="1398914"/>
                  <a:pt x="495300" y="1394297"/>
                </a:cubicBezTo>
                <a:cubicBezTo>
                  <a:pt x="539531" y="1363581"/>
                  <a:pt x="590485" y="1342258"/>
                  <a:pt x="631371" y="1307212"/>
                </a:cubicBezTo>
                <a:cubicBezTo>
                  <a:pt x="656771" y="1285440"/>
                  <a:pt x="689013" y="1269732"/>
                  <a:pt x="707571" y="1241897"/>
                </a:cubicBezTo>
                <a:cubicBezTo>
                  <a:pt x="711200" y="1236454"/>
                  <a:pt x="714269" y="1230594"/>
                  <a:pt x="718457" y="1225569"/>
                </a:cubicBezTo>
                <a:cubicBezTo>
                  <a:pt x="731096" y="1210403"/>
                  <a:pt x="740535" y="1204928"/>
                  <a:pt x="756557" y="1192912"/>
                </a:cubicBezTo>
                <a:cubicBezTo>
                  <a:pt x="760225" y="1181909"/>
                  <a:pt x="768153" y="1157058"/>
                  <a:pt x="772885" y="1149369"/>
                </a:cubicBezTo>
                <a:cubicBezTo>
                  <a:pt x="817181" y="1077387"/>
                  <a:pt x="877991" y="983456"/>
                  <a:pt x="947057" y="931655"/>
                </a:cubicBezTo>
                <a:cubicBezTo>
                  <a:pt x="992106" y="897868"/>
                  <a:pt x="990504" y="902276"/>
                  <a:pt x="1028700" y="860897"/>
                </a:cubicBezTo>
                <a:cubicBezTo>
                  <a:pt x="1052188" y="835452"/>
                  <a:pt x="1053352" y="827326"/>
                  <a:pt x="1077685" y="806469"/>
                </a:cubicBezTo>
                <a:cubicBezTo>
                  <a:pt x="1082652" y="802212"/>
                  <a:pt x="1089047" y="799840"/>
                  <a:pt x="1094014" y="795583"/>
                </a:cubicBezTo>
                <a:cubicBezTo>
                  <a:pt x="1101806" y="788904"/>
                  <a:pt x="1109027" y="781536"/>
                  <a:pt x="1115785" y="773812"/>
                </a:cubicBezTo>
                <a:cubicBezTo>
                  <a:pt x="1121759" y="766985"/>
                  <a:pt x="1125226" y="757944"/>
                  <a:pt x="1132114" y="752040"/>
                </a:cubicBezTo>
                <a:cubicBezTo>
                  <a:pt x="1138274" y="746760"/>
                  <a:pt x="1146628" y="744783"/>
                  <a:pt x="1153885" y="741155"/>
                </a:cubicBezTo>
                <a:cubicBezTo>
                  <a:pt x="1243638" y="606525"/>
                  <a:pt x="1217903" y="635235"/>
                  <a:pt x="1605642" y="730269"/>
                </a:cubicBezTo>
                <a:cubicBezTo>
                  <a:pt x="1661837" y="744042"/>
                  <a:pt x="1684877" y="814875"/>
                  <a:pt x="1719942" y="860897"/>
                </a:cubicBezTo>
                <a:lnTo>
                  <a:pt x="1807028" y="975197"/>
                </a:lnTo>
                <a:cubicBezTo>
                  <a:pt x="1817993" y="989651"/>
                  <a:pt x="1830351" y="1003183"/>
                  <a:pt x="1839685" y="1018740"/>
                </a:cubicBezTo>
                <a:cubicBezTo>
                  <a:pt x="1845128" y="1027812"/>
                  <a:pt x="1849947" y="1037288"/>
                  <a:pt x="1856014" y="1045955"/>
                </a:cubicBezTo>
                <a:cubicBezTo>
                  <a:pt x="1862676" y="1055472"/>
                  <a:pt x="1869971" y="1064573"/>
                  <a:pt x="1877785" y="1073169"/>
                </a:cubicBezTo>
                <a:cubicBezTo>
                  <a:pt x="1930604" y="1131270"/>
                  <a:pt x="1939795" y="1124559"/>
                  <a:pt x="2035628" y="1176583"/>
                </a:cubicBezTo>
                <a:cubicBezTo>
                  <a:pt x="2057020" y="1188196"/>
                  <a:pt x="2081728" y="1194296"/>
                  <a:pt x="2100942" y="1209240"/>
                </a:cubicBezTo>
                <a:cubicBezTo>
                  <a:pt x="2117271" y="1221940"/>
                  <a:pt x="2133158" y="1235229"/>
                  <a:pt x="2149928" y="1247340"/>
                </a:cubicBezTo>
                <a:cubicBezTo>
                  <a:pt x="2165837" y="1258830"/>
                  <a:pt x="2183590" y="1267738"/>
                  <a:pt x="2198914" y="1279997"/>
                </a:cubicBezTo>
                <a:cubicBezTo>
                  <a:pt x="2210935" y="1289614"/>
                  <a:pt x="2220098" y="1302390"/>
                  <a:pt x="2231571" y="1312655"/>
                </a:cubicBezTo>
                <a:cubicBezTo>
                  <a:pt x="2254596" y="1333256"/>
                  <a:pt x="2282549" y="1348791"/>
                  <a:pt x="2302328" y="1372526"/>
                </a:cubicBezTo>
                <a:cubicBezTo>
                  <a:pt x="2335350" y="1412152"/>
                  <a:pt x="2318206" y="1396681"/>
                  <a:pt x="2351314" y="1421512"/>
                </a:cubicBezTo>
                <a:cubicBezTo>
                  <a:pt x="2356757" y="1430583"/>
                  <a:pt x="2363264" y="1439095"/>
                  <a:pt x="2367642" y="1448726"/>
                </a:cubicBezTo>
                <a:cubicBezTo>
                  <a:pt x="2372390" y="1459172"/>
                  <a:pt x="2372956" y="1471352"/>
                  <a:pt x="2378528" y="1481383"/>
                </a:cubicBezTo>
                <a:cubicBezTo>
                  <a:pt x="2421721" y="1559131"/>
                  <a:pt x="2427980" y="1568155"/>
                  <a:pt x="2476500" y="1677326"/>
                </a:cubicBezTo>
                <a:cubicBezTo>
                  <a:pt x="2491014" y="1709983"/>
                  <a:pt x="2506297" y="1742309"/>
                  <a:pt x="2520042" y="1775297"/>
                </a:cubicBezTo>
                <a:cubicBezTo>
                  <a:pt x="2533519" y="1807642"/>
                  <a:pt x="2544591" y="1840955"/>
                  <a:pt x="2558142" y="1873269"/>
                </a:cubicBezTo>
                <a:cubicBezTo>
                  <a:pt x="2587307" y="1942816"/>
                  <a:pt x="2591349" y="1944967"/>
                  <a:pt x="2628900" y="2009340"/>
                </a:cubicBezTo>
                <a:cubicBezTo>
                  <a:pt x="2665959" y="2157581"/>
                  <a:pt x="2620845" y="2001098"/>
                  <a:pt x="2672442" y="2123640"/>
                </a:cubicBezTo>
                <a:cubicBezTo>
                  <a:pt x="2679793" y="2141097"/>
                  <a:pt x="2680761" y="2160904"/>
                  <a:pt x="2688771" y="2178069"/>
                </a:cubicBezTo>
                <a:cubicBezTo>
                  <a:pt x="2693684" y="2188596"/>
                  <a:pt x="2703880" y="2195766"/>
                  <a:pt x="2710542" y="2205283"/>
                </a:cubicBezTo>
                <a:cubicBezTo>
                  <a:pt x="2726902" y="2228654"/>
                  <a:pt x="2725110" y="2227213"/>
                  <a:pt x="2732314" y="2248826"/>
                </a:cubicBezTo>
                <a:cubicBezTo>
                  <a:pt x="2811379" y="2209292"/>
                  <a:pt x="2778752" y="2231799"/>
                  <a:pt x="2824842" y="2047440"/>
                </a:cubicBezTo>
                <a:cubicBezTo>
                  <a:pt x="2839356" y="1989383"/>
                  <a:pt x="2854150" y="1931395"/>
                  <a:pt x="2868385" y="1873269"/>
                </a:cubicBezTo>
                <a:cubicBezTo>
                  <a:pt x="2886055" y="1801117"/>
                  <a:pt x="2895704" y="1755775"/>
                  <a:pt x="2911928" y="1682769"/>
                </a:cubicBezTo>
                <a:cubicBezTo>
                  <a:pt x="2919185" y="1650112"/>
                  <a:pt x="2927139" y="1617601"/>
                  <a:pt x="2933700" y="1584797"/>
                </a:cubicBezTo>
                <a:cubicBezTo>
                  <a:pt x="2939143" y="1557583"/>
                  <a:pt x="2941918" y="1529697"/>
                  <a:pt x="2950028" y="1503155"/>
                </a:cubicBezTo>
                <a:cubicBezTo>
                  <a:pt x="2961942" y="1464164"/>
                  <a:pt x="2981581" y="1427823"/>
                  <a:pt x="2993571" y="1388855"/>
                </a:cubicBezTo>
                <a:cubicBezTo>
                  <a:pt x="3083368" y="1097015"/>
                  <a:pt x="3002747" y="1345286"/>
                  <a:pt x="3058885" y="1192912"/>
                </a:cubicBezTo>
                <a:cubicBezTo>
                  <a:pt x="3087781" y="1114481"/>
                  <a:pt x="3056701" y="1168972"/>
                  <a:pt x="3102428" y="1116712"/>
                </a:cubicBezTo>
                <a:cubicBezTo>
                  <a:pt x="3122703" y="1093540"/>
                  <a:pt x="3101665" y="1104266"/>
                  <a:pt x="3129642" y="1094940"/>
                </a:cubicBezTo>
                <a:cubicBezTo>
                  <a:pt x="3156856" y="1064097"/>
                  <a:pt x="3185481" y="1034444"/>
                  <a:pt x="3211285" y="1002412"/>
                </a:cubicBezTo>
                <a:cubicBezTo>
                  <a:pt x="3238147" y="969067"/>
                  <a:pt x="3260185" y="931984"/>
                  <a:pt x="3287485" y="898997"/>
                </a:cubicBezTo>
                <a:cubicBezTo>
                  <a:pt x="3356712" y="815348"/>
                  <a:pt x="3325509" y="871859"/>
                  <a:pt x="3401785" y="795583"/>
                </a:cubicBezTo>
                <a:cubicBezTo>
                  <a:pt x="3442556" y="754812"/>
                  <a:pt x="3419837" y="767794"/>
                  <a:pt x="3467100" y="752040"/>
                </a:cubicBezTo>
                <a:cubicBezTo>
                  <a:pt x="3470728" y="746597"/>
                  <a:pt x="3472267" y="738889"/>
                  <a:pt x="3477985" y="735712"/>
                </a:cubicBezTo>
                <a:cubicBezTo>
                  <a:pt x="3483280" y="732770"/>
                  <a:pt x="3525925" y="722366"/>
                  <a:pt x="3537857" y="719383"/>
                </a:cubicBezTo>
                <a:cubicBezTo>
                  <a:pt x="3667526" y="721699"/>
                  <a:pt x="3769140" y="712710"/>
                  <a:pt x="3886200" y="730269"/>
                </a:cubicBezTo>
                <a:cubicBezTo>
                  <a:pt x="3950719" y="739947"/>
                  <a:pt x="3932252" y="734735"/>
                  <a:pt x="3967842" y="746597"/>
                </a:cubicBezTo>
                <a:cubicBezTo>
                  <a:pt x="4000499" y="781069"/>
                  <a:pt x="4028735" y="820348"/>
                  <a:pt x="4065814" y="850012"/>
                </a:cubicBezTo>
                <a:cubicBezTo>
                  <a:pt x="4083957" y="864526"/>
                  <a:pt x="4103813" y="877126"/>
                  <a:pt x="4120242" y="893555"/>
                </a:cubicBezTo>
                <a:cubicBezTo>
                  <a:pt x="4134869" y="908182"/>
                  <a:pt x="4143715" y="927913"/>
                  <a:pt x="4158342" y="942540"/>
                </a:cubicBezTo>
                <a:cubicBezTo>
                  <a:pt x="4169378" y="953576"/>
                  <a:pt x="4185005" y="959135"/>
                  <a:pt x="4196442" y="969755"/>
                </a:cubicBezTo>
                <a:cubicBezTo>
                  <a:pt x="4210575" y="982878"/>
                  <a:pt x="4220905" y="999660"/>
                  <a:pt x="4234542" y="1013297"/>
                </a:cubicBezTo>
                <a:cubicBezTo>
                  <a:pt x="4247469" y="1026224"/>
                  <a:pt x="4263012" y="1035906"/>
                  <a:pt x="4278085" y="1045955"/>
                </a:cubicBezTo>
                <a:cubicBezTo>
                  <a:pt x="4281714" y="1051398"/>
                  <a:pt x="4283946" y="1058095"/>
                  <a:pt x="4288971" y="1062283"/>
                </a:cubicBezTo>
                <a:cubicBezTo>
                  <a:pt x="4295204" y="1067477"/>
                  <a:pt x="4303284" y="1069973"/>
                  <a:pt x="4310742" y="1073169"/>
                </a:cubicBezTo>
                <a:cubicBezTo>
                  <a:pt x="4328157" y="1080633"/>
                  <a:pt x="4333844" y="1078945"/>
                  <a:pt x="4354285" y="1084055"/>
                </a:cubicBezTo>
                <a:cubicBezTo>
                  <a:pt x="4359851" y="1085446"/>
                  <a:pt x="4365171" y="1087683"/>
                  <a:pt x="4370614" y="1089497"/>
                </a:cubicBezTo>
                <a:cubicBezTo>
                  <a:pt x="4386943" y="1053211"/>
                  <a:pt x="4403926" y="1017213"/>
                  <a:pt x="4419600" y="980640"/>
                </a:cubicBezTo>
                <a:cubicBezTo>
                  <a:pt x="4455195" y="897585"/>
                  <a:pt x="4471545" y="834392"/>
                  <a:pt x="4523014" y="752040"/>
                </a:cubicBezTo>
                <a:cubicBezTo>
                  <a:pt x="4532085" y="737526"/>
                  <a:pt x="4541550" y="723250"/>
                  <a:pt x="4550228" y="708497"/>
                </a:cubicBezTo>
                <a:cubicBezTo>
                  <a:pt x="4559699" y="692397"/>
                  <a:pt x="4567702" y="675450"/>
                  <a:pt x="4577442" y="659512"/>
                </a:cubicBezTo>
                <a:cubicBezTo>
                  <a:pt x="4602741" y="618114"/>
                  <a:pt x="4606011" y="615637"/>
                  <a:pt x="4631871" y="583312"/>
                </a:cubicBezTo>
                <a:cubicBezTo>
                  <a:pt x="4635500" y="572426"/>
                  <a:pt x="4638344" y="561247"/>
                  <a:pt x="4642757" y="550655"/>
                </a:cubicBezTo>
                <a:cubicBezTo>
                  <a:pt x="4651557" y="529533"/>
                  <a:pt x="4669955" y="498975"/>
                  <a:pt x="4680857" y="479897"/>
                </a:cubicBezTo>
                <a:cubicBezTo>
                  <a:pt x="4684485" y="465383"/>
                  <a:pt x="4681163" y="446934"/>
                  <a:pt x="4691742" y="436355"/>
                </a:cubicBezTo>
                <a:cubicBezTo>
                  <a:pt x="4715551" y="412546"/>
                  <a:pt x="4704111" y="426627"/>
                  <a:pt x="4724400" y="392812"/>
                </a:cubicBezTo>
                <a:cubicBezTo>
                  <a:pt x="4744270" y="293453"/>
                  <a:pt x="4726806" y="328445"/>
                  <a:pt x="4849585" y="224083"/>
                </a:cubicBezTo>
                <a:cubicBezTo>
                  <a:pt x="4885871" y="193240"/>
                  <a:pt x="4919199" y="158535"/>
                  <a:pt x="4958442" y="131555"/>
                </a:cubicBezTo>
                <a:cubicBezTo>
                  <a:pt x="4988393" y="110963"/>
                  <a:pt x="5028720" y="77331"/>
                  <a:pt x="5067300" y="60797"/>
                </a:cubicBezTo>
                <a:cubicBezTo>
                  <a:pt x="5072573" y="58537"/>
                  <a:pt x="5078185" y="57169"/>
                  <a:pt x="5083628" y="55355"/>
                </a:cubicBezTo>
                <a:cubicBezTo>
                  <a:pt x="5092699" y="48098"/>
                  <a:pt x="5102627" y="41798"/>
                  <a:pt x="5110842" y="33583"/>
                </a:cubicBezTo>
                <a:cubicBezTo>
                  <a:pt x="5115467" y="28958"/>
                  <a:pt x="5115407" y="18940"/>
                  <a:pt x="5121728" y="17255"/>
                </a:cubicBezTo>
                <a:cubicBezTo>
                  <a:pt x="5144585" y="11160"/>
                  <a:pt x="5168839" y="12478"/>
                  <a:pt x="5192485" y="11812"/>
                </a:cubicBezTo>
                <a:cubicBezTo>
                  <a:pt x="5297688" y="8848"/>
                  <a:pt x="5402942" y="8183"/>
                  <a:pt x="5508171" y="6369"/>
                </a:cubicBezTo>
                <a:cubicBezTo>
                  <a:pt x="5659927" y="-5305"/>
                  <a:pt x="5510539" y="1766"/>
                  <a:pt x="5627914" y="6369"/>
                </a:cubicBezTo>
                <a:cubicBezTo>
                  <a:pt x="5704077" y="9356"/>
                  <a:pt x="5780314" y="9998"/>
                  <a:pt x="5856514" y="11812"/>
                </a:cubicBezTo>
                <a:cubicBezTo>
                  <a:pt x="5874657" y="13626"/>
                  <a:pt x="5899164" y="3336"/>
                  <a:pt x="5910942" y="17255"/>
                </a:cubicBezTo>
                <a:cubicBezTo>
                  <a:pt x="5925054" y="33933"/>
                  <a:pt x="5912793" y="61019"/>
                  <a:pt x="5916385" y="82569"/>
                </a:cubicBezTo>
                <a:cubicBezTo>
                  <a:pt x="5936584" y="203758"/>
                  <a:pt x="5941012" y="166688"/>
                  <a:pt x="5970814" y="294840"/>
                </a:cubicBezTo>
                <a:cubicBezTo>
                  <a:pt x="5980003" y="334354"/>
                  <a:pt x="5984629" y="374802"/>
                  <a:pt x="5992585" y="414583"/>
                </a:cubicBezTo>
                <a:cubicBezTo>
                  <a:pt x="6002857" y="465941"/>
                  <a:pt x="6022335" y="547917"/>
                  <a:pt x="6036128" y="599640"/>
                </a:cubicBezTo>
                <a:cubicBezTo>
                  <a:pt x="6042935" y="625164"/>
                  <a:pt x="6048806" y="651038"/>
                  <a:pt x="6057900" y="675840"/>
                </a:cubicBezTo>
                <a:cubicBezTo>
                  <a:pt x="6069018" y="706160"/>
                  <a:pt x="6110053" y="795325"/>
                  <a:pt x="6128657" y="828240"/>
                </a:cubicBezTo>
                <a:cubicBezTo>
                  <a:pt x="6140297" y="848834"/>
                  <a:pt x="6156178" y="866954"/>
                  <a:pt x="6166757" y="888112"/>
                </a:cubicBezTo>
                <a:cubicBezTo>
                  <a:pt x="6174454" y="903506"/>
                  <a:pt x="6175685" y="921557"/>
                  <a:pt x="6183085" y="937097"/>
                </a:cubicBezTo>
                <a:cubicBezTo>
                  <a:pt x="6213565" y="1001105"/>
                  <a:pt x="6205408" y="990580"/>
                  <a:pt x="6242957" y="1018740"/>
                </a:cubicBezTo>
                <a:cubicBezTo>
                  <a:pt x="6246355" y="1028935"/>
                  <a:pt x="6249907" y="1044363"/>
                  <a:pt x="6259285" y="1051397"/>
                </a:cubicBezTo>
                <a:cubicBezTo>
                  <a:pt x="6269021" y="1058699"/>
                  <a:pt x="6281056" y="1062283"/>
                  <a:pt x="6291942" y="1067726"/>
                </a:cubicBezTo>
                <a:cubicBezTo>
                  <a:pt x="6293718" y="1074830"/>
                  <a:pt x="6297830" y="1101650"/>
                  <a:pt x="6308271" y="1105826"/>
                </a:cubicBezTo>
                <a:cubicBezTo>
                  <a:pt x="6313598" y="1107957"/>
                  <a:pt x="6319157" y="1102197"/>
                  <a:pt x="6324600" y="1100383"/>
                </a:cubicBezTo>
                <a:cubicBezTo>
                  <a:pt x="6371771" y="1138483"/>
                  <a:pt x="6422095" y="1172981"/>
                  <a:pt x="6466114" y="1214683"/>
                </a:cubicBezTo>
                <a:cubicBezTo>
                  <a:pt x="6500585" y="1247340"/>
                  <a:pt x="6539129" y="1276176"/>
                  <a:pt x="6569528" y="1312655"/>
                </a:cubicBezTo>
                <a:cubicBezTo>
                  <a:pt x="6608240" y="1359110"/>
                  <a:pt x="6586722" y="1335292"/>
                  <a:pt x="6634842" y="1383412"/>
                </a:cubicBezTo>
                <a:cubicBezTo>
                  <a:pt x="6638471" y="1392483"/>
                  <a:pt x="6639866" y="1402810"/>
                  <a:pt x="6645728" y="1410626"/>
                </a:cubicBezTo>
                <a:cubicBezTo>
                  <a:pt x="6656504" y="1424994"/>
                  <a:pt x="6683828" y="1448726"/>
                  <a:pt x="6683828" y="1448726"/>
                </a:cubicBezTo>
                <a:cubicBezTo>
                  <a:pt x="6685642" y="1455983"/>
                  <a:pt x="6685122" y="1464273"/>
                  <a:pt x="6689271" y="1470497"/>
                </a:cubicBezTo>
                <a:cubicBezTo>
                  <a:pt x="6692900" y="1475940"/>
                  <a:pt x="6700209" y="1485089"/>
                  <a:pt x="6705600" y="1481383"/>
                </a:cubicBezTo>
                <a:cubicBezTo>
                  <a:pt x="6761878" y="1442692"/>
                  <a:pt x="6804880" y="1385892"/>
                  <a:pt x="6863442" y="1350755"/>
                </a:cubicBezTo>
                <a:cubicBezTo>
                  <a:pt x="7135224" y="1187686"/>
                  <a:pt x="6907313" y="1328766"/>
                  <a:pt x="7053942" y="1231012"/>
                </a:cubicBezTo>
                <a:cubicBezTo>
                  <a:pt x="7068183" y="1221518"/>
                  <a:pt x="7082700" y="1212421"/>
                  <a:pt x="7097485" y="1203797"/>
                </a:cubicBezTo>
                <a:cubicBezTo>
                  <a:pt x="7152728" y="1171572"/>
                  <a:pt x="7090238" y="1212259"/>
                  <a:pt x="7135585" y="1182026"/>
                </a:cubicBezTo>
                <a:cubicBezTo>
                  <a:pt x="7155542" y="1152997"/>
                  <a:pt x="7174108" y="1122961"/>
                  <a:pt x="7195457" y="1094940"/>
                </a:cubicBezTo>
                <a:cubicBezTo>
                  <a:pt x="7232205" y="1046708"/>
                  <a:pt x="7276122" y="1003878"/>
                  <a:pt x="7309757" y="953426"/>
                </a:cubicBezTo>
                <a:cubicBezTo>
                  <a:pt x="7320643" y="937097"/>
                  <a:pt x="7331935" y="921032"/>
                  <a:pt x="7342414" y="904440"/>
                </a:cubicBezTo>
                <a:cubicBezTo>
                  <a:pt x="7379467" y="845772"/>
                  <a:pt x="7364630" y="858089"/>
                  <a:pt x="7407728" y="811912"/>
                </a:cubicBezTo>
                <a:cubicBezTo>
                  <a:pt x="7421734" y="796906"/>
                  <a:pt x="7436757" y="782883"/>
                  <a:pt x="7451271" y="768369"/>
                </a:cubicBezTo>
                <a:cubicBezTo>
                  <a:pt x="7456714" y="762926"/>
                  <a:pt x="7459945" y="752846"/>
                  <a:pt x="7467600" y="752040"/>
                </a:cubicBezTo>
                <a:cubicBezTo>
                  <a:pt x="7502071" y="748412"/>
                  <a:pt x="7536460" y="743883"/>
                  <a:pt x="7571014" y="741155"/>
                </a:cubicBezTo>
                <a:cubicBezTo>
                  <a:pt x="7605426" y="738438"/>
                  <a:pt x="7639976" y="737865"/>
                  <a:pt x="7674428" y="735712"/>
                </a:cubicBezTo>
                <a:cubicBezTo>
                  <a:pt x="7698037" y="734236"/>
                  <a:pt x="7721599" y="732083"/>
                  <a:pt x="7745185" y="730269"/>
                </a:cubicBezTo>
                <a:cubicBezTo>
                  <a:pt x="7921171" y="732083"/>
                  <a:pt x="8098342" y="715240"/>
                  <a:pt x="8273142" y="735712"/>
                </a:cubicBezTo>
                <a:cubicBezTo>
                  <a:pt x="8306369" y="739603"/>
                  <a:pt x="8322935" y="780487"/>
                  <a:pt x="8349342" y="801026"/>
                </a:cubicBezTo>
                <a:cubicBezTo>
                  <a:pt x="8371986" y="818638"/>
                  <a:pt x="8395669" y="834977"/>
                  <a:pt x="8420100" y="850012"/>
                </a:cubicBezTo>
                <a:cubicBezTo>
                  <a:pt x="8665528" y="1001044"/>
                  <a:pt x="8361944" y="801378"/>
                  <a:pt x="8534400" y="920769"/>
                </a:cubicBezTo>
                <a:cubicBezTo>
                  <a:pt x="8543098" y="926791"/>
                  <a:pt x="8553426" y="930398"/>
                  <a:pt x="8561614" y="937097"/>
                </a:cubicBezTo>
                <a:cubicBezTo>
                  <a:pt x="8573529" y="946846"/>
                  <a:pt x="8581821" y="960700"/>
                  <a:pt x="8594271" y="969755"/>
                </a:cubicBezTo>
                <a:cubicBezTo>
                  <a:pt x="8602172" y="975502"/>
                  <a:pt x="8612944" y="975895"/>
                  <a:pt x="8621485" y="980640"/>
                </a:cubicBezTo>
                <a:cubicBezTo>
                  <a:pt x="8629415" y="985046"/>
                  <a:pt x="8636591" y="990816"/>
                  <a:pt x="8643257" y="996969"/>
                </a:cubicBezTo>
                <a:cubicBezTo>
                  <a:pt x="8689717" y="1039856"/>
                  <a:pt x="8681458" y="1029780"/>
                  <a:pt x="8703128" y="1062283"/>
                </a:cubicBezTo>
                <a:cubicBezTo>
                  <a:pt x="8735785" y="1031440"/>
                  <a:pt x="8767527" y="999598"/>
                  <a:pt x="8801100" y="969755"/>
                </a:cubicBezTo>
                <a:cubicBezTo>
                  <a:pt x="8952367" y="835296"/>
                  <a:pt x="8850772" y="941850"/>
                  <a:pt x="9007928" y="784697"/>
                </a:cubicBezTo>
                <a:lnTo>
                  <a:pt x="9056914" y="735712"/>
                </a:lnTo>
                <a:cubicBezTo>
                  <a:pt x="9062357" y="730269"/>
                  <a:pt x="9065940" y="721817"/>
                  <a:pt x="9073242" y="719383"/>
                </a:cubicBezTo>
                <a:lnTo>
                  <a:pt x="9105900" y="708497"/>
                </a:lnTo>
                <a:lnTo>
                  <a:pt x="9394371" y="713940"/>
                </a:lnTo>
                <a:cubicBezTo>
                  <a:pt x="9419824" y="714700"/>
                  <a:pt x="9446318" y="727144"/>
                  <a:pt x="9470571" y="719383"/>
                </a:cubicBezTo>
                <a:cubicBezTo>
                  <a:pt x="9495130" y="711524"/>
                  <a:pt x="9510038" y="686164"/>
                  <a:pt x="9530442" y="670397"/>
                </a:cubicBezTo>
                <a:cubicBezTo>
                  <a:pt x="9549969" y="655308"/>
                  <a:pt x="9570868" y="642047"/>
                  <a:pt x="9590314" y="626855"/>
                </a:cubicBezTo>
                <a:cubicBezTo>
                  <a:pt x="9628943" y="596677"/>
                  <a:pt x="9668594" y="567575"/>
                  <a:pt x="9704614" y="534326"/>
                </a:cubicBezTo>
                <a:cubicBezTo>
                  <a:pt x="9728200" y="512555"/>
                  <a:pt x="9750307" y="489063"/>
                  <a:pt x="9775371" y="469012"/>
                </a:cubicBezTo>
                <a:cubicBezTo>
                  <a:pt x="9786793" y="459874"/>
                  <a:pt x="9800928" y="454766"/>
                  <a:pt x="9813471" y="447240"/>
                </a:cubicBezTo>
                <a:cubicBezTo>
                  <a:pt x="9823052" y="441492"/>
                  <a:pt x="9844393" y="426179"/>
                  <a:pt x="9851571" y="420026"/>
                </a:cubicBezTo>
                <a:cubicBezTo>
                  <a:pt x="9857415" y="415016"/>
                  <a:pt x="9862457" y="409140"/>
                  <a:pt x="9867900" y="403697"/>
                </a:cubicBezTo>
                <a:cubicBezTo>
                  <a:pt x="9904186" y="438169"/>
                  <a:pt x="9943643" y="469583"/>
                  <a:pt x="9976757" y="507112"/>
                </a:cubicBezTo>
                <a:cubicBezTo>
                  <a:pt x="10003971" y="537955"/>
                  <a:pt x="10029315" y="570555"/>
                  <a:pt x="10058400" y="599640"/>
                </a:cubicBezTo>
                <a:cubicBezTo>
                  <a:pt x="10071100" y="612340"/>
                  <a:pt x="10083303" y="625558"/>
                  <a:pt x="10096500" y="637740"/>
                </a:cubicBezTo>
                <a:cubicBezTo>
                  <a:pt x="10106912" y="647351"/>
                  <a:pt x="10119137" y="654935"/>
                  <a:pt x="10129157" y="664955"/>
                </a:cubicBezTo>
                <a:cubicBezTo>
                  <a:pt x="10135571" y="671369"/>
                  <a:pt x="10139582" y="679839"/>
                  <a:pt x="10145485" y="686726"/>
                </a:cubicBezTo>
                <a:cubicBezTo>
                  <a:pt x="10155040" y="697873"/>
                  <a:pt x="10178423" y="718463"/>
                  <a:pt x="10189028" y="724826"/>
                </a:cubicBezTo>
                <a:cubicBezTo>
                  <a:pt x="10197406" y="729853"/>
                  <a:pt x="10207094" y="732281"/>
                  <a:pt x="10216242" y="735712"/>
                </a:cubicBezTo>
                <a:cubicBezTo>
                  <a:pt x="10233816" y="742302"/>
                  <a:pt x="10228223" y="741155"/>
                  <a:pt x="10243457" y="741155"/>
                </a:cubicBezTo>
              </a:path>
            </a:pathLst>
          </a:cu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63890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ED12A89-9A31-2368-DBFF-DD467DA141E1}"/>
              </a:ext>
            </a:extLst>
          </p:cNvPr>
          <p:cNvPicPr>
            <a:picLocks noChangeAspect="1"/>
          </p:cNvPicPr>
          <p:nvPr/>
        </p:nvPicPr>
        <p:blipFill>
          <a:blip r:embed="rId2"/>
          <a:stretch>
            <a:fillRect/>
          </a:stretch>
        </p:blipFill>
        <p:spPr>
          <a:xfrm flipH="1">
            <a:off x="31585" y="0"/>
            <a:ext cx="12128829" cy="6858000"/>
          </a:xfrm>
          <a:prstGeom prst="rect">
            <a:avLst/>
          </a:prstGeom>
        </p:spPr>
      </p:pic>
      <p:sp>
        <p:nvSpPr>
          <p:cNvPr id="2" name="Titel 1">
            <a:extLst>
              <a:ext uri="{FF2B5EF4-FFF2-40B4-BE49-F238E27FC236}">
                <a16:creationId xmlns:a16="http://schemas.microsoft.com/office/drawing/2014/main" id="{A9F75F52-1456-7D1E-82F8-8381CD8D58D9}"/>
              </a:ext>
            </a:extLst>
          </p:cNvPr>
          <p:cNvSpPr>
            <a:spLocks noGrp="1"/>
          </p:cNvSpPr>
          <p:nvPr>
            <p:ph type="title"/>
          </p:nvPr>
        </p:nvSpPr>
        <p:spPr/>
        <p:txBody>
          <a:bodyPr/>
          <a:lstStyle/>
          <a:p>
            <a:r>
              <a:rPr lang="de-DE" dirty="0"/>
              <a:t>Bis zur nächsten Kurseinheit</a:t>
            </a:r>
          </a:p>
        </p:txBody>
      </p:sp>
      <p:sp>
        <p:nvSpPr>
          <p:cNvPr id="3" name="Inhaltsplatzhalter 2">
            <a:extLst>
              <a:ext uri="{FF2B5EF4-FFF2-40B4-BE49-F238E27FC236}">
                <a16:creationId xmlns:a16="http://schemas.microsoft.com/office/drawing/2014/main" id="{6B3624B6-7DA1-6193-3036-A4F36728D633}"/>
              </a:ext>
            </a:extLst>
          </p:cNvPr>
          <p:cNvSpPr>
            <a:spLocks noGrp="1"/>
          </p:cNvSpPr>
          <p:nvPr>
            <p:ph idx="1"/>
          </p:nvPr>
        </p:nvSpPr>
        <p:spPr/>
        <p:txBody>
          <a:bodyPr/>
          <a:lstStyle/>
          <a:p>
            <a:endParaRPr lang="de-DE"/>
          </a:p>
        </p:txBody>
      </p:sp>
      <p:sp>
        <p:nvSpPr>
          <p:cNvPr id="8" name="Textfeld 7">
            <a:extLst>
              <a:ext uri="{FF2B5EF4-FFF2-40B4-BE49-F238E27FC236}">
                <a16:creationId xmlns:a16="http://schemas.microsoft.com/office/drawing/2014/main" id="{2F17F7D7-A3B3-5B85-F747-526F4DF1E6F3}"/>
              </a:ext>
            </a:extLst>
          </p:cNvPr>
          <p:cNvSpPr txBox="1"/>
          <p:nvPr/>
        </p:nvSpPr>
        <p:spPr>
          <a:xfrm>
            <a:off x="5128788" y="6992937"/>
            <a:ext cx="6129196" cy="646331"/>
          </a:xfrm>
          <a:prstGeom prst="rect">
            <a:avLst/>
          </a:prstGeom>
          <a:noFill/>
        </p:spPr>
        <p:txBody>
          <a:bodyPr wrap="square">
            <a:spAutoFit/>
          </a:bodyPr>
          <a:lstStyle/>
          <a:p>
            <a:r>
              <a:rPr lang="de-DE" dirty="0"/>
              <a:t>https://www.istockphoto.com/de/foto/zwei-junge-plus-size-frauen-joggen-zusammen-gm1463500029-496498918</a:t>
            </a:r>
          </a:p>
        </p:txBody>
      </p:sp>
    </p:spTree>
    <p:extLst>
      <p:ext uri="{BB962C8B-B14F-4D97-AF65-F5344CB8AC3E}">
        <p14:creationId xmlns:p14="http://schemas.microsoft.com/office/powerpoint/2010/main" val="32757373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2200</Words>
  <Application>Microsoft Office PowerPoint</Application>
  <PresentationFormat>Breitbild</PresentationFormat>
  <Paragraphs>314</Paragraphs>
  <Slides>30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30</vt:i4>
      </vt:variant>
    </vt:vector>
  </HeadingPairs>
  <TitlesOfParts>
    <vt:vector size="35" baseType="lpstr">
      <vt:lpstr>Aptos</vt:lpstr>
      <vt:lpstr>Aptos Display</vt:lpstr>
      <vt:lpstr>Arial</vt:lpstr>
      <vt:lpstr>Wingdings</vt:lpstr>
      <vt:lpstr>Office</vt:lpstr>
      <vt:lpstr>Kursstunde 14</vt:lpstr>
      <vt:lpstr>Die Themen heute</vt:lpstr>
      <vt:lpstr>MOVE-Challenge: Meine Gewichtskurve</vt:lpstr>
      <vt:lpstr>MOVE-Challenge: Meine Zufriedenheit</vt:lpstr>
      <vt:lpstr>Ganz praktisch: Kleinere Teller</vt:lpstr>
      <vt:lpstr>Wie viele Kalorien können Sie hier sparen?</vt:lpstr>
      <vt:lpstr>Wie viele Kalorien können Sie hier sparen? Auflösung</vt:lpstr>
      <vt:lpstr>MOVE-Check: Was meinen Sie?</vt:lpstr>
      <vt:lpstr>MOVE-Check: Aktueller Stand der Forschung</vt:lpstr>
      <vt:lpstr>Schlaf und Gewicht</vt:lpstr>
      <vt:lpstr>Häufige Ursachen für schlechten Schlaf</vt:lpstr>
      <vt:lpstr>Tipps für einen besseren Schlaf: Tagsüber</vt:lpstr>
      <vt:lpstr>Tipps für einen besseren Schlaf: Am Abend</vt:lpstr>
      <vt:lpstr>Tipps für einen besseren Schlaf: Schlafzimmer</vt:lpstr>
      <vt:lpstr>Praktische Übungen: Kurze Bewegungssnacks für 30 – 60 Sekunden</vt:lpstr>
      <vt:lpstr>Krafttraining: starke Muskeln für einen aktiven Alltag</vt:lpstr>
      <vt:lpstr>Krafttraining zur Gewichtsstabilisierung</vt:lpstr>
      <vt:lpstr>Krafttraining: Umsetzung im Alltag</vt:lpstr>
      <vt:lpstr>Ganz praktisch: Den eigenen Körper nutzen</vt:lpstr>
      <vt:lpstr>Ganz praktisch: Übungen mit Theraband</vt:lpstr>
      <vt:lpstr>Ganz praktisch: Hanteltraining</vt:lpstr>
      <vt:lpstr>Ganz praktisch: Fitnessstudio</vt:lpstr>
      <vt:lpstr>Ganz praktisch: Krafttraining in den Alltag integrieren</vt:lpstr>
      <vt:lpstr>Alltagsstress: Zeitdruck erschwert Abnehmen</vt:lpstr>
      <vt:lpstr>Zeitmanagement: Zeit für die wichtigen Dinge</vt:lpstr>
      <vt:lpstr>Zeitmanagement: So geht’s</vt:lpstr>
      <vt:lpstr>Zeitfresser im Alltag</vt:lpstr>
      <vt:lpstr>MOVE-Challenge: Meine Gewichtskurve</vt:lpstr>
      <vt:lpstr>MOVE-Challenge: Meine Zufriedenheit</vt:lpstr>
      <vt:lpstr>Bis zur nächsten Kurseinheit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Dominic Ehrmann</dc:creator>
  <cp:lastModifiedBy>Dominic Ehrmann</cp:lastModifiedBy>
  <cp:revision>26</cp:revision>
  <dcterms:created xsi:type="dcterms:W3CDTF">2026-06-08T11:41:55Z</dcterms:created>
  <dcterms:modified xsi:type="dcterms:W3CDTF">2026-09-22T22:02:25Z</dcterms:modified>
</cp:coreProperties>
</file>